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27"/>
  </p:notesMasterIdLst>
  <p:sldIdLst>
    <p:sldId id="256" r:id="rId3"/>
    <p:sldId id="257" r:id="rId4"/>
    <p:sldId id="258" r:id="rId5"/>
    <p:sldId id="259" r:id="rId6"/>
    <p:sldId id="260" r:id="rId7"/>
    <p:sldId id="261" r:id="rId8"/>
    <p:sldId id="262" r:id="rId9"/>
    <p:sldId id="264" r:id="rId10"/>
    <p:sldId id="263" r:id="rId11"/>
    <p:sldId id="265" r:id="rId12"/>
    <p:sldId id="266" r:id="rId13"/>
    <p:sldId id="268" r:id="rId14"/>
    <p:sldId id="269" r:id="rId15"/>
    <p:sldId id="270" r:id="rId16"/>
    <p:sldId id="271" r:id="rId17"/>
    <p:sldId id="272" r:id="rId18"/>
    <p:sldId id="273" r:id="rId19"/>
    <p:sldId id="278" r:id="rId20"/>
    <p:sldId id="279" r:id="rId21"/>
    <p:sldId id="280" r:id="rId22"/>
    <p:sldId id="281" r:id="rId23"/>
    <p:sldId id="282" r:id="rId24"/>
    <p:sldId id="283" r:id="rId25"/>
    <p:sldId id="267" r:id="rId26"/>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67" d="100"/>
          <a:sy n="67" d="100"/>
        </p:scale>
        <p:origin x="604" y="56"/>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95374700-1213-4A64-AA3C-068E7846B9B0}" type="datetimeFigureOut">
              <a:rPr lang="zh-CN" altLang="en-US" smtClean="0"/>
              <a:t>2022/2/10</a:t>
            </a:fld>
            <a:endParaRPr lang="zh-CN" altLang="en-US"/>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1285481-F9F7-4146-84C8-8CC8EDD94ABA}" type="slidenum">
              <a:rPr lang="zh-CN" altLang="en-US" smtClean="0"/>
              <a:t>‹#›</a:t>
            </a:fld>
            <a:endParaRPr lang="zh-CN" altLang="en-US"/>
          </a:p>
        </p:txBody>
      </p:sp>
    </p:spTree>
    <p:extLst>
      <p:ext uri="{BB962C8B-B14F-4D97-AF65-F5344CB8AC3E}">
        <p14:creationId xmlns:p14="http://schemas.microsoft.com/office/powerpoint/2010/main" val="2525884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D929F6-3EC8-416A-B81E-EFBE5695CC0E}" type="slidenum">
              <a:rPr lang="zh-CN" altLang="en-US" smtClean="0"/>
              <a:t>18</a:t>
            </a:fld>
            <a:endParaRPr lang="zh-CN" altLang="en-US"/>
          </a:p>
        </p:txBody>
      </p:sp>
    </p:spTree>
    <p:extLst>
      <p:ext uri="{BB962C8B-B14F-4D97-AF65-F5344CB8AC3E}">
        <p14:creationId xmlns:p14="http://schemas.microsoft.com/office/powerpoint/2010/main" val="1704846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D929F6-3EC8-416A-B81E-EFBE5695CC0E}" type="slidenum">
              <a:rPr lang="zh-CN" altLang="en-US" smtClean="0"/>
              <a:t>21</a:t>
            </a:fld>
            <a:endParaRPr lang="zh-CN" altLang="en-US"/>
          </a:p>
        </p:txBody>
      </p:sp>
    </p:spTree>
    <p:extLst>
      <p:ext uri="{BB962C8B-B14F-4D97-AF65-F5344CB8AC3E}">
        <p14:creationId xmlns:p14="http://schemas.microsoft.com/office/powerpoint/2010/main" val="3630685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D929F6-3EC8-416A-B81E-EFBE5695CC0E}" type="slidenum">
              <a:rPr lang="zh-CN" altLang="en-US" smtClean="0"/>
              <a:t>22</a:t>
            </a:fld>
            <a:endParaRPr lang="zh-CN" altLang="en-US"/>
          </a:p>
        </p:txBody>
      </p:sp>
    </p:spTree>
    <p:extLst>
      <p:ext uri="{BB962C8B-B14F-4D97-AF65-F5344CB8AC3E}">
        <p14:creationId xmlns:p14="http://schemas.microsoft.com/office/powerpoint/2010/main" val="3186585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DE934FF-F4E1-47C5-9CA5-30A81DDE2BE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fld id="{FDE934FF-F4E1-47C5-9CA5-30A81DDE2BE4}" type="datetimeFigureOut">
              <a:rPr lang="en-US" smtClean="0"/>
              <a:t>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934FF-F4E1-47C5-9CA5-30A81DDE2BE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E934FF-F4E1-47C5-9CA5-30A81DDE2BE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E934FF-F4E1-47C5-9CA5-30A81DDE2BE4}" type="datetimeFigureOut">
              <a:rPr lang="en-US" smtClean="0"/>
              <a:t>2/10/2022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E934FF-F4E1-47C5-9CA5-30A81DDE2BE4}" type="datetimeFigureOut">
              <a:rPr lang="en-US" smtClean="0"/>
              <a:t>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t>2/10/2022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t>2/10/2022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NUL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www.nature.com/"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6.jp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32740"/>
            <a:ext cx="9144000" cy="1802130"/>
          </a:xfrm>
        </p:spPr>
        <p:txBody>
          <a:bodyPr/>
          <a:lstStyle/>
          <a:p>
            <a:r>
              <a:rPr lang="en-US">
                <a:latin typeface="Times New Roman Regular" panose="02020503050405090304" charset="0"/>
                <a:cs typeface="Times New Roman Regular" panose="02020503050405090304" charset="0"/>
              </a:rPr>
              <a:t>Measurement-induced Quantum Steering </a:t>
            </a:r>
          </a:p>
        </p:txBody>
      </p:sp>
      <p:sp>
        <p:nvSpPr>
          <p:cNvPr id="3" name="Subtitle 2"/>
          <p:cNvSpPr>
            <a:spLocks noGrp="1"/>
          </p:cNvSpPr>
          <p:nvPr>
            <p:ph type="subTitle" idx="1"/>
          </p:nvPr>
        </p:nvSpPr>
        <p:spPr>
          <a:xfrm>
            <a:off x="5605145" y="6240145"/>
            <a:ext cx="7903845" cy="617855"/>
          </a:xfrm>
        </p:spPr>
        <p:txBody>
          <a:bodyPr/>
          <a:lstStyle/>
          <a:p>
            <a:r>
              <a:rPr lang="en-US">
                <a:latin typeface="Times New Roman Regular" panose="02020503050405090304" charset="0"/>
                <a:cs typeface="Times New Roman Regular" panose="02020503050405090304" charset="0"/>
              </a:rPr>
              <a:t>Yiyang Jiang, Tsinghua University</a:t>
            </a:r>
            <a:endParaRPr lang="en-US" altLang="en-US">
              <a:latin typeface="Times New Roman Regular" panose="02020503050405090304" charset="0"/>
              <a:cs typeface="Times New Roman Regular" panose="02020503050405090304" charset="0"/>
            </a:endParaRPr>
          </a:p>
        </p:txBody>
      </p:sp>
      <p:pic>
        <p:nvPicPr>
          <p:cNvPr id="4" name="Picture 3"/>
          <p:cNvPicPr>
            <a:picLocks noChangeAspect="1"/>
          </p:cNvPicPr>
          <p:nvPr/>
        </p:nvPicPr>
        <p:blipFill>
          <a:blip r:embed="rId2"/>
          <a:srcRect b="18567"/>
          <a:stretch>
            <a:fillRect/>
          </a:stretch>
        </p:blipFill>
        <p:spPr>
          <a:xfrm>
            <a:off x="2665730" y="2435860"/>
            <a:ext cx="6860540" cy="2821305"/>
          </a:xfrm>
          <a:prstGeom prst="rect">
            <a:avLst/>
          </a:prstGeom>
        </p:spPr>
      </p:pic>
      <p:sp>
        <p:nvSpPr>
          <p:cNvPr id="5" name="Text Box 4"/>
          <p:cNvSpPr txBox="1"/>
          <p:nvPr/>
        </p:nvSpPr>
        <p:spPr>
          <a:xfrm>
            <a:off x="8087360" y="5379085"/>
            <a:ext cx="1558290" cy="368300"/>
          </a:xfrm>
          <a:prstGeom prst="rect">
            <a:avLst/>
          </a:prstGeom>
          <a:noFill/>
        </p:spPr>
        <p:txBody>
          <a:bodyPr wrap="none" rtlCol="0">
            <a:spAutoFit/>
          </a:bodyPr>
          <a:lstStyle/>
          <a:p>
            <a:r>
              <a:rPr lang="en-US"/>
              <a:t>From Internet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2188845" y="405130"/>
            <a:ext cx="7938770" cy="583565"/>
          </a:xfrm>
          <a:prstGeom prst="rect">
            <a:avLst/>
          </a:prstGeom>
          <a:noFill/>
        </p:spPr>
        <p:txBody>
          <a:bodyPr wrap="square" rtlCol="0">
            <a:spAutoFit/>
          </a:bodyPr>
          <a:lstStyle/>
          <a:p>
            <a:r>
              <a:rPr lang="en-US" sz="3200">
                <a:latin typeface="Times New Roman Regular" panose="02020503050405090304" charset="0"/>
                <a:cs typeface="Times New Roman Regular" panose="02020503050405090304" charset="0"/>
              </a:rPr>
              <a:t>Extension: Coherent Quantum Feedback </a:t>
            </a:r>
          </a:p>
        </p:txBody>
      </p:sp>
      <p:sp>
        <p:nvSpPr>
          <p:cNvPr id="22" name="Text Box 21"/>
          <p:cNvSpPr txBox="1"/>
          <p:nvPr/>
        </p:nvSpPr>
        <p:spPr>
          <a:xfrm>
            <a:off x="5798820" y="6285230"/>
            <a:ext cx="7106920" cy="368300"/>
          </a:xfrm>
          <a:prstGeom prst="rect">
            <a:avLst/>
          </a:prstGeom>
          <a:noFill/>
        </p:spPr>
        <p:txBody>
          <a:bodyPr wrap="square" rtlCol="0" anchor="t">
            <a:spAutoFit/>
          </a:bodyPr>
          <a:lstStyle/>
          <a:p>
            <a:r>
              <a:rPr lang="en-US">
                <a:latin typeface="Times New Roman Regular" panose="02020503050405090304" charset="0"/>
                <a:cs typeface="Times New Roman Regular" panose="02020503050405090304" charset="0"/>
              </a:rPr>
              <a:t>Zhang, Jing, et al. Physics Reports 679 (2017): 1-60.</a:t>
            </a:r>
          </a:p>
        </p:txBody>
      </p:sp>
      <p:pic>
        <p:nvPicPr>
          <p:cNvPr id="3" name="Picture 2" descr="Screen Shot 2022-02-10 at 4.00.25 PM"/>
          <p:cNvPicPr>
            <a:picLocks noChangeAspect="1"/>
          </p:cNvPicPr>
          <p:nvPr/>
        </p:nvPicPr>
        <p:blipFill>
          <a:blip r:embed="rId2"/>
          <a:stretch>
            <a:fillRect/>
          </a:stretch>
        </p:blipFill>
        <p:spPr>
          <a:xfrm>
            <a:off x="1015365" y="1362075"/>
            <a:ext cx="10600055" cy="39331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1539240" y="393700"/>
            <a:ext cx="9112885" cy="583565"/>
          </a:xfrm>
          <a:prstGeom prst="rect">
            <a:avLst/>
          </a:prstGeom>
          <a:noFill/>
        </p:spPr>
        <p:txBody>
          <a:bodyPr wrap="square" rtlCol="0">
            <a:spAutoFit/>
          </a:bodyPr>
          <a:lstStyle/>
          <a:p>
            <a:r>
              <a:rPr lang="en-US" sz="3200">
                <a:latin typeface="Times New Roman Regular" panose="02020503050405090304" charset="0"/>
                <a:cs typeface="Times New Roman Regular" panose="02020503050405090304" charset="0"/>
              </a:rPr>
              <a:t>Extension: Corresponding non-Markovian Effect </a:t>
            </a:r>
          </a:p>
        </p:txBody>
      </p:sp>
      <p:sp>
        <p:nvSpPr>
          <p:cNvPr id="22" name="Text Box 21"/>
          <p:cNvSpPr txBox="1"/>
          <p:nvPr/>
        </p:nvSpPr>
        <p:spPr>
          <a:xfrm>
            <a:off x="3134995" y="6144895"/>
            <a:ext cx="9946005" cy="368300"/>
          </a:xfrm>
          <a:prstGeom prst="rect">
            <a:avLst/>
          </a:prstGeom>
          <a:noFill/>
        </p:spPr>
        <p:txBody>
          <a:bodyPr wrap="square" rtlCol="0" anchor="t">
            <a:spAutoFit/>
          </a:bodyPr>
          <a:lstStyle/>
          <a:p>
            <a:r>
              <a:rPr lang="en-US">
                <a:latin typeface="Times New Roman Regular" panose="02020503050405090304" charset="0"/>
                <a:cs typeface="Times New Roman Regular" panose="02020503050405090304" charset="0"/>
              </a:rPr>
              <a:t>Ciccarello, Francesco. Quantum Measurements and Quantum Metrology 4.1 (2017): 53-63.</a:t>
            </a:r>
          </a:p>
        </p:txBody>
      </p:sp>
      <p:pic>
        <p:nvPicPr>
          <p:cNvPr id="4" name="Picture 3" descr="Screen Shot 2022-02-10 at 4.08.14 PM"/>
          <p:cNvPicPr>
            <a:picLocks noChangeAspect="1"/>
          </p:cNvPicPr>
          <p:nvPr/>
        </p:nvPicPr>
        <p:blipFill>
          <a:blip r:embed="rId2"/>
          <a:stretch>
            <a:fillRect/>
          </a:stretch>
        </p:blipFill>
        <p:spPr>
          <a:xfrm>
            <a:off x="6289040" y="1294765"/>
            <a:ext cx="5186680" cy="4086860"/>
          </a:xfrm>
          <a:prstGeom prst="rect">
            <a:avLst/>
          </a:prstGeom>
        </p:spPr>
      </p:pic>
      <p:pic>
        <p:nvPicPr>
          <p:cNvPr id="5" name="Picture 4" descr="Screen Shot 2022-02-10 at 4.09.00 PM"/>
          <p:cNvPicPr>
            <a:picLocks noChangeAspect="1"/>
          </p:cNvPicPr>
          <p:nvPr/>
        </p:nvPicPr>
        <p:blipFill>
          <a:blip r:embed="rId3"/>
          <a:stretch>
            <a:fillRect/>
          </a:stretch>
        </p:blipFill>
        <p:spPr>
          <a:xfrm>
            <a:off x="892175" y="1167765"/>
            <a:ext cx="4278630" cy="4340860"/>
          </a:xfrm>
          <a:prstGeom prst="rect">
            <a:avLst/>
          </a:prstGeom>
        </p:spPr>
      </p:pic>
      <p:sp>
        <p:nvSpPr>
          <p:cNvPr id="19" name="Text Box 18"/>
          <p:cNvSpPr txBox="1"/>
          <p:nvPr/>
        </p:nvSpPr>
        <p:spPr>
          <a:xfrm>
            <a:off x="892175" y="5677535"/>
            <a:ext cx="4467860" cy="460375"/>
          </a:xfrm>
          <a:prstGeom prst="rect">
            <a:avLst/>
          </a:prstGeom>
          <a:noFill/>
        </p:spPr>
        <p:txBody>
          <a:bodyPr wrap="square" rtlCol="0">
            <a:spAutoFit/>
          </a:bodyPr>
          <a:lstStyle/>
          <a:p>
            <a:pPr algn="ctr"/>
            <a:r>
              <a:rPr lang="en-US" sz="2400">
                <a:latin typeface="Times New Roman Regular" panose="02020503050405090304" charset="0"/>
                <a:cs typeface="Times New Roman Regular" panose="02020503050405090304" charset="0"/>
              </a:rPr>
              <a:t>Collision Model (CM)</a:t>
            </a:r>
          </a:p>
        </p:txBody>
      </p:sp>
      <p:sp>
        <p:nvSpPr>
          <p:cNvPr id="6" name="Text Box 5"/>
          <p:cNvSpPr txBox="1"/>
          <p:nvPr/>
        </p:nvSpPr>
        <p:spPr>
          <a:xfrm>
            <a:off x="6648450" y="5665470"/>
            <a:ext cx="4467860" cy="460375"/>
          </a:xfrm>
          <a:prstGeom prst="rect">
            <a:avLst/>
          </a:prstGeom>
          <a:noFill/>
        </p:spPr>
        <p:txBody>
          <a:bodyPr wrap="square" rtlCol="0">
            <a:spAutoFit/>
          </a:bodyPr>
          <a:lstStyle/>
          <a:p>
            <a:pPr algn="ctr"/>
            <a:r>
              <a:rPr lang="en-US" sz="2400">
                <a:latin typeface="Times New Roman Regular" panose="02020503050405090304" charset="0"/>
                <a:cs typeface="Times New Roman Regular" panose="02020503050405090304" charset="0"/>
              </a:rPr>
              <a:t>Quantum Filtering Equation</a:t>
            </a:r>
          </a:p>
        </p:txBody>
      </p:sp>
      <p:sp>
        <p:nvSpPr>
          <p:cNvPr id="7" name="Text Box 6"/>
          <p:cNvSpPr txBox="1"/>
          <p:nvPr/>
        </p:nvSpPr>
        <p:spPr>
          <a:xfrm>
            <a:off x="4114165" y="6471920"/>
            <a:ext cx="9303385" cy="368300"/>
          </a:xfrm>
          <a:prstGeom prst="rect">
            <a:avLst/>
          </a:prstGeom>
          <a:noFill/>
        </p:spPr>
        <p:txBody>
          <a:bodyPr wrap="square" rtlCol="0" anchor="t">
            <a:spAutoFit/>
          </a:bodyPr>
          <a:lstStyle/>
          <a:p>
            <a:r>
              <a:rPr lang="en-US">
                <a:latin typeface="Times New Roman Regular" panose="02020503050405090304" charset="0"/>
                <a:cs typeface="Times New Roman Regular" panose="02020503050405090304" charset="0"/>
              </a:rPr>
              <a:t>Altafini, et al. IEEE Transactions on Automatic Control 57.8 (2012): 1898-1917.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771B1-A3C2-4FC9-B899-AE6247FCE29E}"/>
              </a:ext>
            </a:extLst>
          </p:cNvPr>
          <p:cNvSpPr>
            <a:spLocks noGrp="1"/>
          </p:cNvSpPr>
          <p:nvPr>
            <p:ph type="ctrTitle"/>
          </p:nvPr>
        </p:nvSpPr>
        <p:spPr>
          <a:xfrm>
            <a:off x="109537" y="1190625"/>
            <a:ext cx="11972925" cy="452438"/>
          </a:xfrm>
        </p:spPr>
        <p:txBody>
          <a:bodyPr>
            <a:noAutofit/>
          </a:bodyPr>
          <a:lstStyle/>
          <a:p>
            <a:r>
              <a:rPr lang="en-US" altLang="zh-CN" sz="2800" dirty="0">
                <a:latin typeface="Times New Roman" panose="02020603050405020304" pitchFamily="18" charset="0"/>
                <a:cs typeface="Times New Roman" panose="02020603050405020304" pitchFamily="18" charset="0"/>
              </a:rPr>
              <a:t>Weak-Measurement-Induced Geometric Phases</a:t>
            </a:r>
            <a:endParaRPr lang="zh-CN" altLang="en-US"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6E60B85-87C6-4BC6-BCCB-E37DD43D751C}"/>
              </a:ext>
            </a:extLst>
          </p:cNvPr>
          <p:cNvPicPr>
            <a:picLocks noChangeAspect="1"/>
          </p:cNvPicPr>
          <p:nvPr/>
        </p:nvPicPr>
        <p:blipFill>
          <a:blip r:embed="rId2"/>
          <a:stretch>
            <a:fillRect/>
          </a:stretch>
        </p:blipFill>
        <p:spPr>
          <a:xfrm>
            <a:off x="2461736" y="2190517"/>
            <a:ext cx="6830378" cy="3334215"/>
          </a:xfrm>
          <a:prstGeom prst="rect">
            <a:avLst/>
          </a:prstGeom>
        </p:spPr>
      </p:pic>
      <p:sp>
        <p:nvSpPr>
          <p:cNvPr id="6" name="TextBox 5">
            <a:extLst>
              <a:ext uri="{FF2B5EF4-FFF2-40B4-BE49-F238E27FC236}">
                <a16:creationId xmlns:a16="http://schemas.microsoft.com/office/drawing/2014/main" id="{133919F6-7874-47C5-96DB-41A135B14131}"/>
              </a:ext>
            </a:extLst>
          </p:cNvPr>
          <p:cNvSpPr txBox="1"/>
          <p:nvPr/>
        </p:nvSpPr>
        <p:spPr>
          <a:xfrm>
            <a:off x="3196114" y="5749020"/>
            <a:ext cx="6096000" cy="646331"/>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Proceedings of the National Academy of Sciences, 2020, 117(11): 5706-5713.</a:t>
            </a:r>
            <a:endParaRPr lang="zh-CN" altLang="en-US" dirty="0"/>
          </a:p>
        </p:txBody>
      </p:sp>
    </p:spTree>
    <p:extLst>
      <p:ext uri="{BB962C8B-B14F-4D97-AF65-F5344CB8AC3E}">
        <p14:creationId xmlns:p14="http://schemas.microsoft.com/office/powerpoint/2010/main" val="887348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5B7E4-3F43-4163-BB2A-8AD44643B111}"/>
              </a:ext>
            </a:extLst>
          </p:cNvPr>
          <p:cNvSpPr>
            <a:spLocks noGrp="1"/>
          </p:cNvSpPr>
          <p:nvPr>
            <p:ph type="title"/>
          </p:nvPr>
        </p:nvSpPr>
        <p:spPr/>
        <p:txBody>
          <a:bodyPr>
            <a:noAutofit/>
          </a:bodyPr>
          <a:lstStyle/>
          <a:p>
            <a:r>
              <a:rPr lang="en-US" altLang="zh-CN" sz="4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G</a:t>
            </a:r>
            <a:r>
              <a:rPr kumimoji="0" lang="en-US" altLang="zh-CN" sz="40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eometric</a:t>
            </a:r>
            <a:r>
              <a:rPr kumimoji="0" lang="en-US" altLang="zh-CN" sz="4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Phase</a:t>
            </a:r>
            <a:endParaRPr lang="zh-CN" alt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C66AD69-1550-4C49-9C79-26C61F97A819}"/>
              </a:ext>
            </a:extLst>
          </p:cNvPr>
          <p:cNvSpPr>
            <a:spLocks noGrp="1"/>
          </p:cNvSpPr>
          <p:nvPr>
            <p:ph idx="1"/>
          </p:nvPr>
        </p:nvSpPr>
        <p:spPr>
          <a:xfrm>
            <a:off x="838200" y="1901825"/>
            <a:ext cx="10515600" cy="4351338"/>
          </a:xfrm>
        </p:spPr>
        <p:txBody>
          <a:bodyPr>
            <a:normAutofit fontScale="92500" lnSpcReduction="20000"/>
          </a:bodyPr>
          <a:lstStyle/>
          <a:p>
            <a:r>
              <a:rPr lang="en-US" altLang="zh-CN" sz="2600" dirty="0">
                <a:latin typeface="Times New Roman" panose="02020603050405020304" pitchFamily="18" charset="0"/>
                <a:cs typeface="Times New Roman" panose="02020603050405020304" pitchFamily="18" charset="0"/>
              </a:rPr>
              <a:t>The state of a quantum system, adiabatically driven in a cycle, may acquire a measurable phase depending only on the closed trajectory in parameter space. Such geometric phases are ubiquitous and also underline the physics of robust topological phenomena such as the quantum Hall effect. Equivalently, a geometric phase may be induced through a cyclic sequence of quantum measurements.</a:t>
            </a:r>
          </a:p>
          <a:p>
            <a:r>
              <a:rPr lang="en-US" altLang="zh-CN" sz="2600" dirty="0">
                <a:latin typeface="Times New Roman" panose="02020603050405020304" pitchFamily="18" charset="0"/>
                <a:cs typeface="Times New Roman" panose="02020603050405020304" pitchFamily="18" charset="0"/>
              </a:rPr>
              <a:t>The overall phase of a system’s quantum state is an unmeasurable quantity that can be freely assigned. However, when the system is driven slowly in a cycle, it undergoes an adiabatic evolution which may bring its final state back to the initial one; the accumulated phase then becomes gauge invariant and therefore, detectable. As noted by Berry , this is a geometric phase (GP) in the sense that it depends on features of the closed trajectory in parameter space and not on the dynamics of the process. Geometric phases are key to understanding numerous physical effects , enabling the identification of topological invariants for quantum Hall phases, topological insulators, and superconductors; defining fractional statistics anionic quasiparticles; and opening up applications to quantum information processing.</a:t>
            </a:r>
            <a:endParaRPr lang="zh-CN" altLang="en-US" sz="2600" dirty="0">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971406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67FF5-668F-4CE7-AC54-6C8B2CA47609}"/>
              </a:ext>
            </a:extLst>
          </p:cNvPr>
          <p:cNvSpPr>
            <a:spLocks noGrp="1"/>
          </p:cNvSpPr>
          <p:nvPr>
            <p:ph type="title"/>
          </p:nvPr>
        </p:nvSpPr>
        <p:spPr/>
        <p:txBody>
          <a:bodyPr>
            <a:normAutofit/>
          </a:bodyPr>
          <a:lstStyle/>
          <a:p>
            <a:r>
              <a:rPr lang="en-US" altLang="zh-CN" sz="2400" dirty="0">
                <a:latin typeface="Times New Roman" panose="02020603050405020304" pitchFamily="18" charset="0"/>
                <a:cs typeface="Times New Roman" panose="02020603050405020304" pitchFamily="18" charset="0"/>
              </a:rPr>
              <a:t>The weak measurement-induced geometric phase can be defined as</a:t>
            </a:r>
            <a:br>
              <a:rPr lang="en-US" altLang="zh-CN" sz="2400" dirty="0">
                <a:latin typeface="Times New Roman" panose="02020603050405020304" pitchFamily="18" charset="0"/>
                <a:cs typeface="Times New Roman" panose="02020603050405020304" pitchFamily="18" charset="0"/>
              </a:rPr>
            </a:br>
            <a:endParaRPr lang="zh-CN" altLang="en-US" sz="24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0ABC2A45-B327-41F8-86D9-4B46EE95CA26}"/>
              </a:ext>
            </a:extLst>
          </p:cNvPr>
          <p:cNvPicPr>
            <a:picLocks noGrp="1" noChangeAspect="1"/>
          </p:cNvPicPr>
          <p:nvPr>
            <p:ph idx="1"/>
          </p:nvPr>
        </p:nvPicPr>
        <p:blipFill>
          <a:blip r:embed="rId2"/>
          <a:stretch>
            <a:fillRect/>
          </a:stretch>
        </p:blipFill>
        <p:spPr>
          <a:xfrm>
            <a:off x="1581468" y="1258995"/>
            <a:ext cx="8088181" cy="2361513"/>
          </a:xfrm>
        </p:spPr>
      </p:pic>
      <p:pic>
        <p:nvPicPr>
          <p:cNvPr id="5" name="Picture 4">
            <a:extLst>
              <a:ext uri="{FF2B5EF4-FFF2-40B4-BE49-F238E27FC236}">
                <a16:creationId xmlns:a16="http://schemas.microsoft.com/office/drawing/2014/main" id="{9C6A9048-4FCA-49E9-B14A-8CEE7833ED09}"/>
              </a:ext>
            </a:extLst>
          </p:cNvPr>
          <p:cNvPicPr>
            <a:picLocks noChangeAspect="1"/>
          </p:cNvPicPr>
          <p:nvPr/>
        </p:nvPicPr>
        <p:blipFill>
          <a:blip r:embed="rId3"/>
          <a:stretch>
            <a:fillRect/>
          </a:stretch>
        </p:blipFill>
        <p:spPr>
          <a:xfrm>
            <a:off x="1966620" y="1095354"/>
            <a:ext cx="7317879" cy="50008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9F6BF90-8D94-43A4-BB38-E3581CDF9F32}"/>
                  </a:ext>
                </a:extLst>
              </p:cNvPr>
              <p:cNvSpPr txBox="1"/>
              <p:nvPr/>
            </p:nvSpPr>
            <p:spPr>
              <a:xfrm>
                <a:off x="952499" y="4052201"/>
                <a:ext cx="8717149"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The state before the measurement:</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m:t>
                    </m:r>
                    <m:r>
                      <a:rPr lang="zh-CN" altLang="en-US" sz="2400" b="0" i="1" smtClean="0">
                        <a:latin typeface="Cambria Math" panose="02040503050406030204" pitchFamily="18" charset="0"/>
                        <a:cs typeface="Times New Roman" panose="02020603050405020304" pitchFamily="18" charset="0"/>
                      </a:rPr>
                      <m:t>𝜑</m:t>
                    </m:r>
                  </m:oMath>
                </a14:m>
                <a:r>
                  <a:rPr lang="en-US" altLang="zh-CN" sz="2400" dirty="0">
                    <a:cs typeface="Times New Roman" panose="02020603050405020304" pitchFamily="18" charset="0"/>
                  </a:rPr>
                  <a:t>&gt;=</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𝑎</m:t>
                    </m:r>
                  </m:oMath>
                </a14:m>
                <a:r>
                  <a:rPr lang="en-US" altLang="zh-CN" sz="2400" b="0" dirty="0">
                    <a:latin typeface="Times New Roman" panose="02020603050405020304" pitchFamily="18" charset="0"/>
                    <a:cs typeface="Times New Roman" panose="02020603050405020304" pitchFamily="18" charset="0"/>
                  </a:rPr>
                  <a:t>|n&gt;+b|-n&gt;</a:t>
                </a:r>
              </a:p>
            </p:txBody>
          </p:sp>
        </mc:Choice>
        <mc:Fallback xmlns="">
          <p:sp>
            <p:nvSpPr>
              <p:cNvPr id="9" name="TextBox 8">
                <a:extLst>
                  <a:ext uri="{FF2B5EF4-FFF2-40B4-BE49-F238E27FC236}">
                    <a16:creationId xmlns:a16="http://schemas.microsoft.com/office/drawing/2014/main" id="{B9F6BF90-8D94-43A4-BB38-E3581CDF9F32}"/>
                  </a:ext>
                </a:extLst>
              </p:cNvPr>
              <p:cNvSpPr txBox="1">
                <a:spLocks noRot="1" noChangeAspect="1" noMove="1" noResize="1" noEditPoints="1" noAdjustHandles="1" noChangeArrowheads="1" noChangeShapeType="1" noTextEdit="1"/>
              </p:cNvSpPr>
              <p:nvPr/>
            </p:nvSpPr>
            <p:spPr>
              <a:xfrm>
                <a:off x="952499" y="4052201"/>
                <a:ext cx="8717149" cy="461665"/>
              </a:xfrm>
              <a:prstGeom prst="rect">
                <a:avLst/>
              </a:prstGeom>
              <a:blipFill>
                <a:blip r:embed="rId4"/>
                <a:stretch>
                  <a:fillRect l="-1049" t="-12000" b="-32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4E31EF2-AFF2-48C7-A0F3-AEF04E13A7DE}"/>
                  </a:ext>
                </a:extLst>
              </p:cNvPr>
              <p:cNvSpPr txBox="1"/>
              <p:nvPr/>
            </p:nvSpPr>
            <p:spPr>
              <a:xfrm>
                <a:off x="952500" y="4616994"/>
                <a:ext cx="9124950" cy="908903"/>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The state after the measurement:</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m:t>
                    </m:r>
                    <m:r>
                      <a:rPr lang="zh-CN" altLang="en-US" sz="2400" b="0" i="1" smtClean="0">
                        <a:latin typeface="Cambria Math" panose="02040503050406030204" pitchFamily="18" charset="0"/>
                        <a:cs typeface="Times New Roman" panose="02020603050405020304" pitchFamily="18" charset="0"/>
                      </a:rPr>
                      <m:t>𝜑</m:t>
                    </m:r>
                  </m:oMath>
                </a14:m>
                <a:r>
                  <a:rPr lang="en-US" altLang="zh-CN" sz="2400" dirty="0">
                    <a:cs typeface="Times New Roman" panose="02020603050405020304" pitchFamily="18" charset="0"/>
                  </a:rPr>
                  <a:t>&gt;|+&gt;=(</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𝑎</m:t>
                    </m:r>
                  </m:oMath>
                </a14:m>
                <a:r>
                  <a:rPr lang="en-US" altLang="zh-CN" sz="2400" b="0" dirty="0">
                    <a:latin typeface="Times New Roman" panose="02020603050405020304" pitchFamily="18" charset="0"/>
                    <a:cs typeface="Times New Roman" panose="02020603050405020304" pitchFamily="18" charset="0"/>
                  </a:rPr>
                  <a:t>|n&gt;+b|-n&gt;)|+&gt;</a:t>
                </a:r>
              </a:p>
              <a:p>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a|n</a:t>
                </a:r>
                <a:r>
                  <a:rPr lang="en-US" altLang="zh-CN" sz="2400" dirty="0">
                    <a:latin typeface="Times New Roman" panose="02020603050405020304" pitchFamily="18" charset="0"/>
                    <a:cs typeface="Times New Roman" panose="02020603050405020304" pitchFamily="18" charset="0"/>
                  </a:rPr>
                  <a:t>&gt;+b</a:t>
                </a:r>
                <a14:m>
                  <m:oMath xmlns:m="http://schemas.openxmlformats.org/officeDocument/2006/math">
                    <m:rad>
                      <m:radPr>
                        <m:degHide m:val="on"/>
                        <m:ctrlPr>
                          <a:rPr lang="en-US" altLang="zh-CN" sz="2400" i="1" smtClean="0">
                            <a:latin typeface="Cambria Math" panose="02040503050406030204" pitchFamily="18" charset="0"/>
                            <a:cs typeface="Times New Roman" panose="02020603050405020304" pitchFamily="18" charset="0"/>
                          </a:rPr>
                        </m:ctrlPr>
                      </m:radPr>
                      <m:deg/>
                      <m:e>
                        <m:r>
                          <a:rPr lang="en-US" altLang="zh-CN" sz="2400" b="0" i="1" smtClean="0">
                            <a:latin typeface="Cambria Math" panose="02040503050406030204" pitchFamily="18" charset="0"/>
                            <a:cs typeface="Times New Roman" panose="02020603050405020304" pitchFamily="18" charset="0"/>
                          </a:rPr>
                          <m:t>1−</m:t>
                        </m:r>
                        <m:r>
                          <a:rPr lang="zh-CN" altLang="en-US" sz="2400" b="0" i="1" smtClean="0">
                            <a:latin typeface="Cambria Math" panose="02040503050406030204" pitchFamily="18" charset="0"/>
                            <a:cs typeface="Times New Roman" panose="02020603050405020304" pitchFamily="18" charset="0"/>
                          </a:rPr>
                          <m:t>𝜂</m:t>
                        </m:r>
                      </m:e>
                    </m:rad>
                  </m:oMath>
                </a14:m>
                <a:r>
                  <a:rPr lang="en-US" altLang="zh-CN" sz="2400" dirty="0">
                    <a:latin typeface="Times New Roman" panose="02020603050405020304" pitchFamily="18" charset="0"/>
                    <a:cs typeface="Times New Roman" panose="02020603050405020304" pitchFamily="18" charset="0"/>
                  </a:rPr>
                  <a:t>|-n&gt;)|+&gt;+b</a:t>
                </a:r>
                <a14:m>
                  <m:oMath xmlns:m="http://schemas.openxmlformats.org/officeDocument/2006/math">
                    <m:rad>
                      <m:radPr>
                        <m:degHide m:val="on"/>
                        <m:ctrlPr>
                          <a:rPr lang="en-US" altLang="zh-CN" sz="2400" i="1" smtClean="0">
                            <a:latin typeface="Cambria Math" panose="02040503050406030204" pitchFamily="18" charset="0"/>
                            <a:cs typeface="Times New Roman" panose="02020603050405020304" pitchFamily="18" charset="0"/>
                          </a:rPr>
                        </m:ctrlPr>
                      </m:radPr>
                      <m:deg/>
                      <m:e>
                        <m:r>
                          <a:rPr lang="zh-CN" altLang="en-US" sz="2400" i="1" smtClean="0">
                            <a:latin typeface="Cambria Math" panose="02040503050406030204" pitchFamily="18" charset="0"/>
                            <a:cs typeface="Times New Roman" panose="02020603050405020304" pitchFamily="18" charset="0"/>
                          </a:rPr>
                          <m:t>𝜂</m:t>
                        </m:r>
                      </m:e>
                    </m:rad>
                  </m:oMath>
                </a14:m>
                <a:r>
                  <a:rPr lang="en-US" altLang="zh-CN" sz="2400" b="0" dirty="0">
                    <a:latin typeface="Times New Roman" panose="02020603050405020304" pitchFamily="18" charset="0"/>
                    <a:cs typeface="Times New Roman" panose="02020603050405020304" pitchFamily="18" charset="0"/>
                  </a:rPr>
                  <a:t>|-n&gt;|-&gt;</a:t>
                </a:r>
              </a:p>
            </p:txBody>
          </p:sp>
        </mc:Choice>
        <mc:Fallback>
          <p:sp>
            <p:nvSpPr>
              <p:cNvPr id="13" name="TextBox 12">
                <a:extLst>
                  <a:ext uri="{FF2B5EF4-FFF2-40B4-BE49-F238E27FC236}">
                    <a16:creationId xmlns:a16="http://schemas.microsoft.com/office/drawing/2014/main" id="{24E31EF2-AFF2-48C7-A0F3-AEF04E13A7DE}"/>
                  </a:ext>
                </a:extLst>
              </p:cNvPr>
              <p:cNvSpPr txBox="1">
                <a:spLocks noRot="1" noChangeAspect="1" noMove="1" noResize="1" noEditPoints="1" noAdjustHandles="1" noChangeArrowheads="1" noChangeShapeType="1" noTextEdit="1"/>
              </p:cNvSpPr>
              <p:nvPr/>
            </p:nvSpPr>
            <p:spPr>
              <a:xfrm>
                <a:off x="952500" y="4616994"/>
                <a:ext cx="9124950" cy="908903"/>
              </a:xfrm>
              <a:prstGeom prst="rect">
                <a:avLst/>
              </a:prstGeom>
              <a:blipFill>
                <a:blip r:embed="rId5"/>
                <a:stretch>
                  <a:fillRect l="-1002" t="-6040" b="-11409"/>
                </a:stretch>
              </a:blipFill>
            </p:spPr>
            <p:txBody>
              <a:bodyPr/>
              <a:lstStyle/>
              <a:p>
                <a:r>
                  <a:rPr lang="zh-CN" altLang="en-US">
                    <a:noFill/>
                  </a:rPr>
                  <a:t> </a:t>
                </a:r>
              </a:p>
            </p:txBody>
          </p:sp>
        </mc:Fallback>
      </mc:AlternateContent>
      <p:pic>
        <p:nvPicPr>
          <p:cNvPr id="15" name="Picture 14">
            <a:extLst>
              <a:ext uri="{FF2B5EF4-FFF2-40B4-BE49-F238E27FC236}">
                <a16:creationId xmlns:a16="http://schemas.microsoft.com/office/drawing/2014/main" id="{80DE3740-9935-4AD3-B1D8-7A0F0893A602}"/>
              </a:ext>
            </a:extLst>
          </p:cNvPr>
          <p:cNvPicPr>
            <a:picLocks noChangeAspect="1"/>
          </p:cNvPicPr>
          <p:nvPr/>
        </p:nvPicPr>
        <p:blipFill>
          <a:blip r:embed="rId6"/>
          <a:stretch>
            <a:fillRect/>
          </a:stretch>
        </p:blipFill>
        <p:spPr>
          <a:xfrm>
            <a:off x="952499" y="5480380"/>
            <a:ext cx="6727074" cy="1034934"/>
          </a:xfrm>
          <a:prstGeom prst="rect">
            <a:avLst/>
          </a:prstGeom>
        </p:spPr>
      </p:pic>
      <p:sp>
        <p:nvSpPr>
          <p:cNvPr id="10" name="TextBox 9">
            <a:extLst>
              <a:ext uri="{FF2B5EF4-FFF2-40B4-BE49-F238E27FC236}">
                <a16:creationId xmlns:a16="http://schemas.microsoft.com/office/drawing/2014/main" id="{0A4F9BAF-C1DF-4194-A682-BAB30CDA2E86}"/>
              </a:ext>
            </a:extLst>
          </p:cNvPr>
          <p:cNvSpPr txBox="1"/>
          <p:nvPr/>
        </p:nvSpPr>
        <p:spPr>
          <a:xfrm>
            <a:off x="2950374" y="3538970"/>
            <a:ext cx="6096000" cy="646331"/>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Proceedings of the National Academy of Sciences, 2020, 117(11): 5706-5713.</a:t>
            </a:r>
            <a:endParaRPr lang="zh-CN" altLang="en-US" dirty="0"/>
          </a:p>
        </p:txBody>
      </p:sp>
    </p:spTree>
    <p:extLst>
      <p:ext uri="{BB962C8B-B14F-4D97-AF65-F5344CB8AC3E}">
        <p14:creationId xmlns:p14="http://schemas.microsoft.com/office/powerpoint/2010/main" val="3934361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BAB746-2A27-4083-822C-CF612E98D5C2}"/>
              </a:ext>
            </a:extLst>
          </p:cNvPr>
          <p:cNvPicPr>
            <a:picLocks noChangeAspect="1"/>
          </p:cNvPicPr>
          <p:nvPr/>
        </p:nvPicPr>
        <p:blipFill>
          <a:blip r:embed="rId2"/>
          <a:stretch>
            <a:fillRect/>
          </a:stretch>
        </p:blipFill>
        <p:spPr>
          <a:xfrm>
            <a:off x="404339" y="1656829"/>
            <a:ext cx="5035784" cy="2542612"/>
          </a:xfrm>
          <a:prstGeom prst="rect">
            <a:avLst/>
          </a:prstGeom>
        </p:spPr>
      </p:pic>
      <p:sp>
        <p:nvSpPr>
          <p:cNvPr id="9" name="TextBox 8">
            <a:extLst>
              <a:ext uri="{FF2B5EF4-FFF2-40B4-BE49-F238E27FC236}">
                <a16:creationId xmlns:a16="http://schemas.microsoft.com/office/drawing/2014/main" id="{BE895449-7A83-4AE6-BC44-DCCD56E3A59B}"/>
              </a:ext>
            </a:extLst>
          </p:cNvPr>
          <p:cNvSpPr txBox="1"/>
          <p:nvPr/>
        </p:nvSpPr>
        <p:spPr>
          <a:xfrm>
            <a:off x="1743074" y="4997297"/>
            <a:ext cx="9382125" cy="523220"/>
          </a:xfrm>
          <a:prstGeom prst="rect">
            <a:avLst/>
          </a:prstGeom>
          <a:noFill/>
        </p:spPr>
        <p:txBody>
          <a:bodyPr wrap="square">
            <a:spAutoFit/>
          </a:bodyPr>
          <a:lstStyle/>
          <a:p>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Measurement sequences and induced quantum trajectories. </a:t>
            </a:r>
            <a:endParaRPr lang="zh-CN" altLang="en-US" dirty="0"/>
          </a:p>
        </p:txBody>
      </p:sp>
      <p:pic>
        <p:nvPicPr>
          <p:cNvPr id="11" name="Picture 10">
            <a:extLst>
              <a:ext uri="{FF2B5EF4-FFF2-40B4-BE49-F238E27FC236}">
                <a16:creationId xmlns:a16="http://schemas.microsoft.com/office/drawing/2014/main" id="{10922E06-2848-497E-A5D2-9198FA1E9D3B}"/>
              </a:ext>
            </a:extLst>
          </p:cNvPr>
          <p:cNvPicPr>
            <a:picLocks noChangeAspect="1"/>
          </p:cNvPicPr>
          <p:nvPr/>
        </p:nvPicPr>
        <p:blipFill>
          <a:blip r:embed="rId3"/>
          <a:stretch>
            <a:fillRect/>
          </a:stretch>
        </p:blipFill>
        <p:spPr>
          <a:xfrm>
            <a:off x="5543028" y="1370547"/>
            <a:ext cx="6083424" cy="2848220"/>
          </a:xfrm>
          <a:prstGeom prst="rect">
            <a:avLst/>
          </a:prstGeom>
        </p:spPr>
      </p:pic>
      <p:sp>
        <p:nvSpPr>
          <p:cNvPr id="7" name="TextBox 6">
            <a:extLst>
              <a:ext uri="{FF2B5EF4-FFF2-40B4-BE49-F238E27FC236}">
                <a16:creationId xmlns:a16="http://schemas.microsoft.com/office/drawing/2014/main" id="{26D29E93-B750-4B0F-AFCD-6044975F9991}"/>
              </a:ext>
            </a:extLst>
          </p:cNvPr>
          <p:cNvSpPr txBox="1"/>
          <p:nvPr/>
        </p:nvSpPr>
        <p:spPr>
          <a:xfrm>
            <a:off x="338136" y="4294529"/>
            <a:ext cx="6096000" cy="646331"/>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Proceedings of the National Academy of Sciences, 2020, 117(11): 5706-5713.</a:t>
            </a:r>
            <a:endParaRPr lang="zh-CN" altLang="en-US" dirty="0"/>
          </a:p>
        </p:txBody>
      </p:sp>
      <p:sp>
        <p:nvSpPr>
          <p:cNvPr id="10" name="TextBox 9">
            <a:extLst>
              <a:ext uri="{FF2B5EF4-FFF2-40B4-BE49-F238E27FC236}">
                <a16:creationId xmlns:a16="http://schemas.microsoft.com/office/drawing/2014/main" id="{D119930C-C602-4551-89E2-CCDCEEA5C647}"/>
              </a:ext>
            </a:extLst>
          </p:cNvPr>
          <p:cNvSpPr txBox="1"/>
          <p:nvPr/>
        </p:nvSpPr>
        <p:spPr>
          <a:xfrm>
            <a:off x="6848475" y="4415081"/>
            <a:ext cx="6096000" cy="369332"/>
          </a:xfrm>
          <a:prstGeom prst="rect">
            <a:avLst/>
          </a:prstGeom>
          <a:noFill/>
        </p:spPr>
        <p:txBody>
          <a:bodyPr wrap="square">
            <a:spAutoFit/>
          </a:bodyPr>
          <a:lstStyle/>
          <a:p>
            <a:r>
              <a:rPr lang="en-US" altLang="zh-CN" sz="1800" dirty="0" err="1">
                <a:latin typeface="Times New Roman" panose="02020603050405020304" pitchFamily="18" charset="0"/>
                <a:cs typeface="Times New Roman" panose="02020603050405020304" pitchFamily="18" charset="0"/>
              </a:rPr>
              <a:t>arXiv</a:t>
            </a:r>
            <a:r>
              <a:rPr lang="en-US" altLang="zh-CN" sz="1800" dirty="0">
                <a:latin typeface="Times New Roman" panose="02020603050405020304" pitchFamily="18" charset="0"/>
                <a:cs typeface="Times New Roman" panose="02020603050405020304" pitchFamily="18" charset="0"/>
              </a:rPr>
              <a:t> preprint arXiv:2102.05660, 2021.</a:t>
            </a:r>
            <a:endParaRPr lang="zh-CN" altLang="en-US" dirty="0"/>
          </a:p>
        </p:txBody>
      </p:sp>
    </p:spTree>
    <p:extLst>
      <p:ext uri="{BB962C8B-B14F-4D97-AF65-F5344CB8AC3E}">
        <p14:creationId xmlns:p14="http://schemas.microsoft.com/office/powerpoint/2010/main" val="2316521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72ED317B-3202-4A58-8FFE-FF181FB7C694}"/>
                  </a:ext>
                </a:extLst>
              </p:cNvPr>
              <p:cNvSpPr>
                <a:spLocks noGrp="1"/>
              </p:cNvSpPr>
              <p:nvPr>
                <p:ph type="title"/>
              </p:nvPr>
            </p:nvSpPr>
            <p:spPr>
              <a:xfrm>
                <a:off x="716566" y="859191"/>
                <a:ext cx="10515600" cy="482600"/>
              </a:xfrm>
            </p:spPr>
            <p:txBody>
              <a:bodyPr>
                <a:normAutofit fontScale="90000"/>
              </a:bodyPr>
              <a:lstStyle/>
              <a:p>
                <a14:m>
                  <m:oMath xmlns:m="http://schemas.openxmlformats.org/officeDocument/2006/math">
                    <m:r>
                      <m:rPr>
                        <m:sty m:val="p"/>
                      </m:rPr>
                      <a:rPr lang="el-GR" altLang="zh-CN" sz="2800" i="1" smtClean="0">
                        <a:latin typeface="Cambria Math" panose="02040503050406030204" pitchFamily="18" charset="0"/>
                        <a:ea typeface="Cambria Math" panose="02040503050406030204" pitchFamily="18" charset="0"/>
                      </a:rPr>
                      <m:t>Ω</m:t>
                    </m:r>
                    <m:r>
                      <a:rPr lang="en-US" altLang="zh-CN" sz="2800" b="0" i="1" smtClean="0">
                        <a:latin typeface="Cambria Math" panose="02040503050406030204" pitchFamily="18" charset="0"/>
                        <a:ea typeface="Cambria Math" panose="02040503050406030204" pitchFamily="18" charset="0"/>
                      </a:rPr>
                      <m:t>=2</m:t>
                    </m:r>
                    <m:r>
                      <a:rPr lang="zh-CN" altLang="en-US" sz="2800" b="0" i="1" smtClean="0">
                        <a:latin typeface="Cambria Math" panose="02040503050406030204" pitchFamily="18" charset="0"/>
                        <a:ea typeface="Cambria Math" panose="02040503050406030204" pitchFamily="18" charset="0"/>
                      </a:rPr>
                      <m:t>𝜋</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1−</m:t>
                        </m:r>
                        <m:r>
                          <a:rPr lang="en-US" altLang="zh-CN" sz="2800" b="0" i="1" smtClean="0">
                            <a:latin typeface="Cambria Math" panose="02040503050406030204" pitchFamily="18" charset="0"/>
                            <a:ea typeface="Cambria Math" panose="02040503050406030204" pitchFamily="18" charset="0"/>
                          </a:rPr>
                          <m:t>𝑐𝑜𝑠</m:t>
                        </m:r>
                        <m:r>
                          <a:rPr lang="zh-CN" altLang="en-US" sz="2800" b="0" i="1" smtClean="0">
                            <a:latin typeface="Cambria Math" panose="02040503050406030204" pitchFamily="18" charset="0"/>
                            <a:ea typeface="Cambria Math" panose="02040503050406030204" pitchFamily="18" charset="0"/>
                          </a:rPr>
                          <m:t>𝜃</m:t>
                        </m:r>
                      </m:e>
                    </m:d>
                  </m:oMath>
                </a14:m>
                <a:r>
                  <a:rPr lang="en-US" altLang="zh-CN" b="0" dirty="0">
                    <a:ea typeface="Cambria Math" panose="02040503050406030204" pitchFamily="18" charset="0"/>
                  </a:rPr>
                  <a:t>,</a:t>
                </a:r>
                <a14:m>
                  <m:oMath xmlns:m="http://schemas.openxmlformats.org/officeDocument/2006/math">
                    <m:r>
                      <a:rPr lang="zh-CN" altLang="en-US" sz="3100" b="0" i="1" dirty="0" smtClean="0">
                        <a:latin typeface="Cambria Math" panose="02040503050406030204" pitchFamily="18" charset="0"/>
                        <a:ea typeface="Cambria Math" panose="02040503050406030204" pitchFamily="18" charset="0"/>
                      </a:rPr>
                      <m:t>𝜒</m:t>
                    </m:r>
                    <m:r>
                      <a:rPr lang="en-US" altLang="zh-CN" sz="3100" b="0" i="1" dirty="0" smtClean="0">
                        <a:latin typeface="Cambria Math" panose="02040503050406030204" pitchFamily="18" charset="0"/>
                        <a:ea typeface="Cambria Math" panose="02040503050406030204" pitchFamily="18" charset="0"/>
                      </a:rPr>
                      <m:t>=−</m:t>
                    </m:r>
                    <m:f>
                      <m:fPr>
                        <m:ctrlPr>
                          <a:rPr lang="en-US" altLang="zh-CN" sz="3100" b="0" i="1" dirty="0" smtClean="0">
                            <a:latin typeface="Cambria Math" panose="02040503050406030204" pitchFamily="18" charset="0"/>
                            <a:ea typeface="Cambria Math" panose="02040503050406030204" pitchFamily="18" charset="0"/>
                          </a:rPr>
                        </m:ctrlPr>
                      </m:fPr>
                      <m:num>
                        <m:r>
                          <m:rPr>
                            <m:sty m:val="p"/>
                          </m:rPr>
                          <a:rPr lang="el-GR" altLang="zh-CN" sz="3100" b="0" i="1" dirty="0" smtClean="0">
                            <a:latin typeface="Cambria Math" panose="02040503050406030204" pitchFamily="18" charset="0"/>
                            <a:ea typeface="Cambria Math" panose="02040503050406030204" pitchFamily="18" charset="0"/>
                          </a:rPr>
                          <m:t>Ω</m:t>
                        </m:r>
                      </m:num>
                      <m:den>
                        <m:r>
                          <a:rPr lang="en-US" altLang="zh-CN" sz="3100" b="0" i="1" dirty="0" smtClean="0">
                            <a:latin typeface="Cambria Math" panose="02040503050406030204" pitchFamily="18" charset="0"/>
                            <a:ea typeface="Cambria Math" panose="02040503050406030204" pitchFamily="18" charset="0"/>
                          </a:rPr>
                          <m:t>2</m:t>
                        </m:r>
                      </m:den>
                    </m:f>
                  </m:oMath>
                </a14:m>
                <a:endParaRPr lang="zh-CN" altLang="en-US" dirty="0"/>
              </a:p>
            </p:txBody>
          </p:sp>
        </mc:Choice>
        <mc:Fallback>
          <p:sp>
            <p:nvSpPr>
              <p:cNvPr id="2" name="Title 1">
                <a:extLst>
                  <a:ext uri="{FF2B5EF4-FFF2-40B4-BE49-F238E27FC236}">
                    <a16:creationId xmlns:a16="http://schemas.microsoft.com/office/drawing/2014/main" id="{72ED317B-3202-4A58-8FFE-FF181FB7C694}"/>
                  </a:ext>
                </a:extLst>
              </p:cNvPr>
              <p:cNvSpPr>
                <a:spLocks noGrp="1" noRot="1" noChangeAspect="1" noMove="1" noResize="1" noEditPoints="1" noAdjustHandles="1" noChangeArrowheads="1" noChangeShapeType="1" noTextEdit="1"/>
              </p:cNvSpPr>
              <p:nvPr>
                <p:ph type="title"/>
              </p:nvPr>
            </p:nvSpPr>
            <p:spPr>
              <a:xfrm>
                <a:off x="716566" y="859191"/>
                <a:ext cx="10515600" cy="482600"/>
              </a:xfrm>
              <a:blipFill>
                <a:blip r:embed="rId2"/>
                <a:stretch>
                  <a:fillRect t="-56962" b="-65823"/>
                </a:stretch>
              </a:blipFill>
            </p:spPr>
            <p:txBody>
              <a:bodyPr/>
              <a:lstStyle/>
              <a:p>
                <a:r>
                  <a:rPr lang="zh-CN" altLang="en-US">
                    <a:noFill/>
                  </a:rPr>
                  <a:t> </a:t>
                </a:r>
              </a:p>
            </p:txBody>
          </p:sp>
        </mc:Fallback>
      </mc:AlternateContent>
      <p:pic>
        <p:nvPicPr>
          <p:cNvPr id="5" name="Content Placeholder 4">
            <a:extLst>
              <a:ext uri="{FF2B5EF4-FFF2-40B4-BE49-F238E27FC236}">
                <a16:creationId xmlns:a16="http://schemas.microsoft.com/office/drawing/2014/main" id="{6C6B1660-88ED-44C4-838A-5E448CA8913A}"/>
              </a:ext>
            </a:extLst>
          </p:cNvPr>
          <p:cNvPicPr>
            <a:picLocks noGrp="1" noChangeAspect="1"/>
          </p:cNvPicPr>
          <p:nvPr>
            <p:ph idx="1"/>
          </p:nvPr>
        </p:nvPicPr>
        <p:blipFill>
          <a:blip r:embed="rId3"/>
          <a:stretch>
            <a:fillRect/>
          </a:stretch>
        </p:blipFill>
        <p:spPr>
          <a:xfrm>
            <a:off x="252049" y="1705471"/>
            <a:ext cx="5210902" cy="4267796"/>
          </a:xfrm>
        </p:spPr>
      </p:pic>
      <p:pic>
        <p:nvPicPr>
          <p:cNvPr id="7" name="Picture 6">
            <a:extLst>
              <a:ext uri="{FF2B5EF4-FFF2-40B4-BE49-F238E27FC236}">
                <a16:creationId xmlns:a16="http://schemas.microsoft.com/office/drawing/2014/main" id="{47E4D7E1-7746-46F8-8959-BE1D63275E68}"/>
              </a:ext>
            </a:extLst>
          </p:cNvPr>
          <p:cNvPicPr>
            <a:picLocks noChangeAspect="1"/>
          </p:cNvPicPr>
          <p:nvPr/>
        </p:nvPicPr>
        <p:blipFill>
          <a:blip r:embed="rId4"/>
          <a:stretch>
            <a:fillRect/>
          </a:stretch>
        </p:blipFill>
        <p:spPr>
          <a:xfrm>
            <a:off x="5974366" y="3244334"/>
            <a:ext cx="5808059" cy="3729449"/>
          </a:xfrm>
          <a:prstGeom prst="rect">
            <a:avLst/>
          </a:prstGeom>
        </p:spPr>
      </p:pic>
      <p:pic>
        <p:nvPicPr>
          <p:cNvPr id="9" name="Picture 8">
            <a:extLst>
              <a:ext uri="{FF2B5EF4-FFF2-40B4-BE49-F238E27FC236}">
                <a16:creationId xmlns:a16="http://schemas.microsoft.com/office/drawing/2014/main" id="{C3449896-E060-40F7-A4A1-F34C82684A67}"/>
              </a:ext>
            </a:extLst>
          </p:cNvPr>
          <p:cNvPicPr>
            <a:picLocks noChangeAspect="1"/>
          </p:cNvPicPr>
          <p:nvPr/>
        </p:nvPicPr>
        <p:blipFill>
          <a:blip r:embed="rId5"/>
          <a:stretch>
            <a:fillRect/>
          </a:stretch>
        </p:blipFill>
        <p:spPr>
          <a:xfrm>
            <a:off x="6395784" y="252248"/>
            <a:ext cx="4128186" cy="2676277"/>
          </a:xfrm>
          <a:prstGeom prst="rect">
            <a:avLst/>
          </a:prstGeom>
        </p:spPr>
      </p:pic>
      <p:sp>
        <p:nvSpPr>
          <p:cNvPr id="8" name="TextBox 7">
            <a:extLst>
              <a:ext uri="{FF2B5EF4-FFF2-40B4-BE49-F238E27FC236}">
                <a16:creationId xmlns:a16="http://schemas.microsoft.com/office/drawing/2014/main" id="{C4CD5A08-086C-4137-8F27-D7F1BE30B80C}"/>
              </a:ext>
            </a:extLst>
          </p:cNvPr>
          <p:cNvSpPr txBox="1"/>
          <p:nvPr/>
        </p:nvSpPr>
        <p:spPr>
          <a:xfrm>
            <a:off x="409575" y="5963772"/>
            <a:ext cx="6096000" cy="646331"/>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Proceedings of the National Academy of Sciences, 2020, 117(11): 5706-5713.</a:t>
            </a:r>
            <a:endParaRPr lang="zh-CN" altLang="en-US" dirty="0"/>
          </a:p>
        </p:txBody>
      </p:sp>
      <p:sp>
        <p:nvSpPr>
          <p:cNvPr id="10" name="TextBox 9">
            <a:extLst>
              <a:ext uri="{FF2B5EF4-FFF2-40B4-BE49-F238E27FC236}">
                <a16:creationId xmlns:a16="http://schemas.microsoft.com/office/drawing/2014/main" id="{0FD16EC4-6CCA-4FA1-8241-F5F9B02018E6}"/>
              </a:ext>
            </a:extLst>
          </p:cNvPr>
          <p:cNvSpPr txBox="1"/>
          <p:nvPr/>
        </p:nvSpPr>
        <p:spPr>
          <a:xfrm>
            <a:off x="6619258" y="2918936"/>
            <a:ext cx="6096000" cy="369332"/>
          </a:xfrm>
          <a:prstGeom prst="rect">
            <a:avLst/>
          </a:prstGeom>
          <a:noFill/>
        </p:spPr>
        <p:txBody>
          <a:bodyPr wrap="square">
            <a:spAutoFit/>
          </a:bodyPr>
          <a:lstStyle/>
          <a:p>
            <a:r>
              <a:rPr lang="en-US" altLang="zh-CN" sz="1800" dirty="0" err="1">
                <a:latin typeface="Times New Roman" panose="02020603050405020304" pitchFamily="18" charset="0"/>
                <a:cs typeface="Times New Roman" panose="02020603050405020304" pitchFamily="18" charset="0"/>
              </a:rPr>
              <a:t>arXiv</a:t>
            </a:r>
            <a:r>
              <a:rPr lang="en-US" altLang="zh-CN" sz="1800" dirty="0">
                <a:latin typeface="Times New Roman" panose="02020603050405020304" pitchFamily="18" charset="0"/>
                <a:cs typeface="Times New Roman" panose="02020603050405020304" pitchFamily="18" charset="0"/>
              </a:rPr>
              <a:t> preprint arXiv:2102.05660, 2021.</a:t>
            </a:r>
            <a:endParaRPr lang="zh-CN" altLang="en-US" dirty="0"/>
          </a:p>
        </p:txBody>
      </p:sp>
    </p:spTree>
    <p:extLst>
      <p:ext uri="{BB962C8B-B14F-4D97-AF65-F5344CB8AC3E}">
        <p14:creationId xmlns:p14="http://schemas.microsoft.com/office/powerpoint/2010/main" val="2210748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D894C4-BA96-4FB1-BF4B-7AA76A932305}"/>
              </a:ext>
            </a:extLst>
          </p:cNvPr>
          <p:cNvPicPr>
            <a:picLocks noChangeAspect="1"/>
          </p:cNvPicPr>
          <p:nvPr/>
        </p:nvPicPr>
        <p:blipFill>
          <a:blip r:embed="rId2"/>
          <a:stretch>
            <a:fillRect/>
          </a:stretch>
        </p:blipFill>
        <p:spPr>
          <a:xfrm>
            <a:off x="1659699" y="183346"/>
            <a:ext cx="8872600" cy="2731304"/>
          </a:xfrm>
          <a:prstGeom prst="rect">
            <a:avLst/>
          </a:prstGeom>
        </p:spPr>
      </p:pic>
      <p:pic>
        <p:nvPicPr>
          <p:cNvPr id="7" name="Picture 6">
            <a:extLst>
              <a:ext uri="{FF2B5EF4-FFF2-40B4-BE49-F238E27FC236}">
                <a16:creationId xmlns:a16="http://schemas.microsoft.com/office/drawing/2014/main" id="{10EBDF68-B002-4BFE-A83A-98E5CFBBE4FA}"/>
              </a:ext>
            </a:extLst>
          </p:cNvPr>
          <p:cNvPicPr>
            <a:picLocks noChangeAspect="1"/>
          </p:cNvPicPr>
          <p:nvPr/>
        </p:nvPicPr>
        <p:blipFill>
          <a:blip r:embed="rId3"/>
          <a:stretch>
            <a:fillRect/>
          </a:stretch>
        </p:blipFill>
        <p:spPr>
          <a:xfrm>
            <a:off x="1431100" y="2957295"/>
            <a:ext cx="8872600" cy="2901731"/>
          </a:xfrm>
          <a:prstGeom prst="rect">
            <a:avLst/>
          </a:prstGeom>
        </p:spPr>
      </p:pic>
      <p:sp>
        <p:nvSpPr>
          <p:cNvPr id="9" name="TextBox 8">
            <a:extLst>
              <a:ext uri="{FF2B5EF4-FFF2-40B4-BE49-F238E27FC236}">
                <a16:creationId xmlns:a16="http://schemas.microsoft.com/office/drawing/2014/main" id="{4ED72048-E26E-4208-A775-FF494EB39E92}"/>
              </a:ext>
            </a:extLst>
          </p:cNvPr>
          <p:cNvSpPr txBox="1"/>
          <p:nvPr/>
        </p:nvSpPr>
        <p:spPr>
          <a:xfrm>
            <a:off x="2500311" y="6190218"/>
            <a:ext cx="8296275"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Experimental setups for observing the averaged measurement induced GPs</a:t>
            </a:r>
          </a:p>
        </p:txBody>
      </p:sp>
      <p:sp>
        <p:nvSpPr>
          <p:cNvPr id="8" name="TextBox 7">
            <a:extLst>
              <a:ext uri="{FF2B5EF4-FFF2-40B4-BE49-F238E27FC236}">
                <a16:creationId xmlns:a16="http://schemas.microsoft.com/office/drawing/2014/main" id="{59E3214F-6C1D-42BC-AB79-8CCAFD65BACC}"/>
              </a:ext>
            </a:extLst>
          </p:cNvPr>
          <p:cNvSpPr txBox="1"/>
          <p:nvPr/>
        </p:nvSpPr>
        <p:spPr>
          <a:xfrm>
            <a:off x="2819400" y="2404566"/>
            <a:ext cx="6096000" cy="646331"/>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Proceedings of the National Academy of Sciences, 2020, 117(11): 5706-5713.</a:t>
            </a:r>
            <a:endParaRPr lang="zh-CN" altLang="en-US" dirty="0"/>
          </a:p>
        </p:txBody>
      </p:sp>
      <p:sp>
        <p:nvSpPr>
          <p:cNvPr id="10" name="TextBox 9">
            <a:extLst>
              <a:ext uri="{FF2B5EF4-FFF2-40B4-BE49-F238E27FC236}">
                <a16:creationId xmlns:a16="http://schemas.microsoft.com/office/drawing/2014/main" id="{3B9832C1-D5BA-4BD5-BB74-52A768FEABFF}"/>
              </a:ext>
            </a:extLst>
          </p:cNvPr>
          <p:cNvSpPr txBox="1"/>
          <p:nvPr/>
        </p:nvSpPr>
        <p:spPr>
          <a:xfrm>
            <a:off x="3800475" y="5820886"/>
            <a:ext cx="6096000" cy="369332"/>
          </a:xfrm>
          <a:prstGeom prst="rect">
            <a:avLst/>
          </a:prstGeom>
          <a:noFill/>
        </p:spPr>
        <p:txBody>
          <a:bodyPr wrap="square">
            <a:spAutoFit/>
          </a:bodyPr>
          <a:lstStyle/>
          <a:p>
            <a:r>
              <a:rPr lang="en-US" altLang="zh-CN" sz="1800" dirty="0" err="1">
                <a:latin typeface="Times New Roman" panose="02020603050405020304" pitchFamily="18" charset="0"/>
                <a:cs typeface="Times New Roman" panose="02020603050405020304" pitchFamily="18" charset="0"/>
              </a:rPr>
              <a:t>arXiv</a:t>
            </a:r>
            <a:r>
              <a:rPr lang="en-US" altLang="zh-CN" sz="1800" dirty="0">
                <a:latin typeface="Times New Roman" panose="02020603050405020304" pitchFamily="18" charset="0"/>
                <a:cs typeface="Times New Roman" panose="02020603050405020304" pitchFamily="18" charset="0"/>
              </a:rPr>
              <a:t> preprint arXiv:2102.05660, 2021.</a:t>
            </a:r>
            <a:endParaRPr lang="zh-CN" altLang="en-US" dirty="0"/>
          </a:p>
        </p:txBody>
      </p:sp>
    </p:spTree>
    <p:extLst>
      <p:ext uri="{BB962C8B-B14F-4D97-AF65-F5344CB8AC3E}">
        <p14:creationId xmlns:p14="http://schemas.microsoft.com/office/powerpoint/2010/main" val="2573508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4C36B7F-11E7-434B-9984-99F5472F8775}"/>
              </a:ext>
            </a:extLst>
          </p:cNvPr>
          <p:cNvSpPr txBox="1"/>
          <p:nvPr/>
        </p:nvSpPr>
        <p:spPr>
          <a:xfrm>
            <a:off x="3043830" y="1233518"/>
            <a:ext cx="6104340" cy="707886"/>
          </a:xfrm>
          <a:prstGeom prst="rect">
            <a:avLst/>
          </a:prstGeom>
          <a:noFill/>
        </p:spPr>
        <p:txBody>
          <a:bodyPr wrap="square" rtlCol="0">
            <a:spAutoFit/>
          </a:bodyPr>
          <a:lstStyle/>
          <a:p>
            <a:r>
              <a:rPr lang="en-US" altLang="zh-CN" sz="4000" dirty="0">
                <a:latin typeface="Times New Roman" panose="02020603050405020304" pitchFamily="18" charset="0"/>
                <a:ea typeface="黑体" panose="02010609060101010101" pitchFamily="49" charset="-122"/>
                <a:cs typeface="Times New Roman" panose="02020603050405020304" pitchFamily="18" charset="0"/>
              </a:rPr>
              <a:t>Application</a:t>
            </a:r>
            <a:r>
              <a:rPr lang="zh-CN" altLang="en-US" sz="4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4000" dirty="0">
                <a:latin typeface="Times New Roman" panose="02020603050405020304" pitchFamily="18" charset="0"/>
                <a:ea typeface="黑体" panose="02010609060101010101" pitchFamily="49" charset="-122"/>
                <a:cs typeface="Times New Roman" panose="02020603050405020304" pitchFamily="18" charset="0"/>
              </a:rPr>
              <a:t>Time Crystals</a:t>
            </a:r>
            <a:endParaRPr lang="zh-CN" altLang="en-US" sz="4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6644E6CA-FD3A-4B2C-A5E2-F05B59F00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443" y="2279897"/>
            <a:ext cx="5963113" cy="3310385"/>
          </a:xfrm>
          <a:prstGeom prst="rect">
            <a:avLst/>
          </a:prstGeom>
        </p:spPr>
      </p:pic>
    </p:spTree>
    <p:extLst>
      <p:ext uri="{BB962C8B-B14F-4D97-AF65-F5344CB8AC3E}">
        <p14:creationId xmlns:p14="http://schemas.microsoft.com/office/powerpoint/2010/main" val="2576530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B6620BB-8284-42DC-8E69-D9DB804AFE34}"/>
              </a:ext>
            </a:extLst>
          </p:cNvPr>
          <p:cNvSpPr txBox="1"/>
          <p:nvPr/>
        </p:nvSpPr>
        <p:spPr>
          <a:xfrm>
            <a:off x="741033" y="355941"/>
            <a:ext cx="2749336" cy="523220"/>
          </a:xfrm>
          <a:prstGeom prst="rect">
            <a:avLst/>
          </a:prstGeom>
          <a:noFill/>
        </p:spPr>
        <p:txBody>
          <a:bodyPr wrap="square" rtlCol="0">
            <a:spAutoFit/>
          </a:bodyPr>
          <a:lstStyle/>
          <a:p>
            <a:pPr algn="just"/>
            <a:r>
              <a:rPr lang="en-US" altLang="zh-CN" sz="2800" dirty="0">
                <a:effectLst/>
                <a:latin typeface="Times New Roman" panose="02020603050405020304" pitchFamily="18" charset="0"/>
                <a:ea typeface="宋体" panose="02010600030101010101" pitchFamily="2" charset="-122"/>
                <a:cs typeface="Times New Roman" panose="02020603050405020304" pitchFamily="18" charset="0"/>
              </a:rPr>
              <a:t>Introduction:</a:t>
            </a:r>
            <a:endParaRPr lang="zh-CN" altLang="zh-CN" sz="2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D3C5A025-8A70-4E2C-8FB5-F6A8720E9043}"/>
              </a:ext>
            </a:extLst>
          </p:cNvPr>
          <p:cNvSpPr txBox="1"/>
          <p:nvPr/>
        </p:nvSpPr>
        <p:spPr>
          <a:xfrm>
            <a:off x="834621" y="1294889"/>
            <a:ext cx="9282394" cy="1785104"/>
          </a:xfrm>
          <a:prstGeom prst="rect">
            <a:avLst/>
          </a:prstGeom>
          <a:noFill/>
        </p:spPr>
        <p:txBody>
          <a:bodyPr wrap="square">
            <a:spAutoFit/>
          </a:bodyPr>
          <a:lstStyle/>
          <a:p>
            <a:pPr algn="just">
              <a:spcAft>
                <a:spcPts val="1200"/>
              </a:spcAft>
            </a:pPr>
            <a:r>
              <a:rPr lang="zh-CN" altLang="zh-CN" sz="2000" dirty="0">
                <a:effectLst/>
                <a:latin typeface="楷体" panose="02010609060101010101" pitchFamily="49" charset="-122"/>
                <a:ea typeface="楷体" panose="02010609060101010101" pitchFamily="49" charset="-122"/>
                <a:cs typeface="Times New Roman" panose="02020603050405020304" pitchFamily="18" charset="0"/>
              </a:rPr>
              <a:t>时间晶体：新的非平衡态的</a:t>
            </a:r>
            <a:r>
              <a:rPr lang="zh-CN" altLang="zh-CN" sz="2000"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物相</a:t>
            </a:r>
            <a:r>
              <a:rPr lang="zh-CN" altLang="en-US" sz="2000" dirty="0">
                <a:effectLst/>
                <a:latin typeface="楷体" panose="02010609060101010101" pitchFamily="49" charset="-122"/>
                <a:ea typeface="楷体" panose="02010609060101010101" pitchFamily="49" charset="-122"/>
                <a:cs typeface="Times New Roman" panose="02020603050405020304" pitchFamily="18" charset="0"/>
              </a:rPr>
              <a:t>；</a:t>
            </a:r>
            <a:endParaRPr lang="en-US" altLang="zh-CN" sz="20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1200"/>
              </a:spcAft>
            </a:pPr>
            <a:r>
              <a:rPr lang="en-US" altLang="zh-CN" sz="20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zh-CN" sz="20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处于基态（能量最低状态）可做周期运动的</a:t>
            </a:r>
            <a:r>
              <a:rPr lang="zh-CN" altLang="zh-CN" sz="2000"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理论系统</a:t>
            </a:r>
            <a:r>
              <a:rPr lang="zh-CN" altLang="en-US" sz="2000" dirty="0">
                <a:effectLst/>
                <a:latin typeface="楷体" panose="02010609060101010101" pitchFamily="49" charset="-122"/>
                <a:ea typeface="楷体" panose="02010609060101010101" pitchFamily="49" charset="-122"/>
                <a:cs typeface="Times New Roman" panose="02020603050405020304" pitchFamily="18" charset="0"/>
              </a:rPr>
              <a:t>；</a:t>
            </a:r>
            <a:endParaRPr lang="en-US" altLang="zh-CN" sz="2000" dirty="0">
              <a:effectLst/>
              <a:latin typeface="楷体" panose="02010609060101010101" pitchFamily="49" charset="-122"/>
              <a:ea typeface="楷体" panose="02010609060101010101" pitchFamily="49" charset="-122"/>
              <a:cs typeface="Times New Roman" panose="02020603050405020304" pitchFamily="18" charset="0"/>
            </a:endParaRPr>
          </a:p>
          <a:p>
            <a:pPr algn="just">
              <a:spcAft>
                <a:spcPts val="1200"/>
              </a:spcAft>
            </a:pPr>
            <a:r>
              <a:rPr lang="en-US" altLang="zh-CN" sz="2000" dirty="0">
                <a:effectLst/>
                <a:latin typeface="楷体" panose="02010609060101010101" pitchFamily="49" charset="-122"/>
                <a:ea typeface="楷体" panose="02010609060101010101" pitchFamily="49" charset="-122"/>
                <a:cs typeface="Times New Roman" panose="02020603050405020304" pitchFamily="18" charset="0"/>
              </a:rPr>
              <a:t>	   </a:t>
            </a:r>
            <a:r>
              <a:rPr lang="zh-CN" altLang="zh-CN" sz="2000" dirty="0">
                <a:effectLst/>
                <a:latin typeface="楷体" panose="02010609060101010101" pitchFamily="49" charset="-122"/>
                <a:ea typeface="楷体" panose="02010609060101010101" pitchFamily="49" charset="-122"/>
                <a:cs typeface="Times New Roman" panose="02020603050405020304" pitchFamily="18" charset="0"/>
              </a:rPr>
              <a:t>自发的打破时间平移对称性</a:t>
            </a:r>
            <a:r>
              <a:rPr lang="zh-CN" altLang="en-US" sz="2000" dirty="0">
                <a:effectLst/>
                <a:latin typeface="楷体" panose="02010609060101010101" pitchFamily="49" charset="-122"/>
                <a:ea typeface="楷体" panose="02010609060101010101" pitchFamily="49" charset="-122"/>
                <a:cs typeface="Times New Roman" panose="02020603050405020304" pitchFamily="18" charset="0"/>
              </a:rPr>
              <a:t>；</a:t>
            </a:r>
            <a:endParaRPr lang="en-US" altLang="zh-CN" sz="2000" dirty="0">
              <a:effectLst/>
              <a:latin typeface="楷体" panose="02010609060101010101" pitchFamily="49" charset="-122"/>
              <a:ea typeface="楷体" panose="02010609060101010101" pitchFamily="49" charset="-122"/>
              <a:cs typeface="Times New Roman" panose="02020603050405020304" pitchFamily="18" charset="0"/>
            </a:endParaRPr>
          </a:p>
          <a:p>
            <a:pPr algn="just">
              <a:spcAft>
                <a:spcPts val="1200"/>
              </a:spcAft>
            </a:pPr>
            <a:r>
              <a:rPr lang="en-US" altLang="zh-CN" sz="20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zh-CN" sz="20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与零点能量和动态卡西米尔效应有关</a:t>
            </a:r>
            <a:r>
              <a:rPr lang="en-US" altLang="zh-CN" sz="20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a:t>
            </a:r>
            <a:endParaRPr lang="zh-CN" altLang="zh-CN" sz="2000" dirty="0">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9" name="文本框 8">
            <a:extLst>
              <a:ext uri="{FF2B5EF4-FFF2-40B4-BE49-F238E27FC236}">
                <a16:creationId xmlns:a16="http://schemas.microsoft.com/office/drawing/2014/main" id="{E1F22074-C446-40F2-BFEB-EC59FA757B6F}"/>
              </a:ext>
            </a:extLst>
          </p:cNvPr>
          <p:cNvSpPr txBox="1"/>
          <p:nvPr/>
        </p:nvSpPr>
        <p:spPr>
          <a:xfrm>
            <a:off x="834621" y="4127107"/>
            <a:ext cx="6097022" cy="2123658"/>
          </a:xfrm>
          <a:prstGeom prst="rect">
            <a:avLst/>
          </a:prstGeom>
          <a:noFill/>
        </p:spPr>
        <p:txBody>
          <a:bodyPr wrap="square">
            <a:spAutoFit/>
          </a:bodyPr>
          <a:lstStyle/>
          <a:p>
            <a:pPr algn="just">
              <a:spcAft>
                <a:spcPts val="1200"/>
              </a:spcAft>
            </a:pPr>
            <a:r>
              <a:rPr lang="en-US" altLang="zh-CN" sz="2800" b="0" i="0" dirty="0">
                <a:solidFill>
                  <a:srgbClr val="111111"/>
                </a:solidFill>
                <a:effectLst/>
                <a:latin typeface="Times New Roman" panose="02020603050405020304" pitchFamily="18" charset="0"/>
                <a:cs typeface="Times New Roman" panose="02020603050405020304" pitchFamily="18" charset="0"/>
              </a:rPr>
              <a:t>Properties</a:t>
            </a:r>
            <a:r>
              <a:rPr lang="zh-CN" altLang="en-US" sz="2800" b="0" i="0" dirty="0">
                <a:solidFill>
                  <a:srgbClr val="111111"/>
                </a:solidFill>
                <a:latin typeface="楷体" panose="02010609060101010101" pitchFamily="49" charset="-122"/>
                <a:ea typeface="楷体" panose="02010609060101010101" pitchFamily="49" charset="-122"/>
                <a:cs typeface="Times New Roman" panose="02020603050405020304" pitchFamily="18" charset="0"/>
              </a:rPr>
              <a:t>：</a:t>
            </a:r>
            <a:endParaRPr lang="zh-CN" altLang="zh-CN" sz="2800" dirty="0">
              <a:effectLst/>
              <a:latin typeface="楷体" panose="02010609060101010101" pitchFamily="49" charset="-122"/>
              <a:ea typeface="楷体" panose="02010609060101010101" pitchFamily="49" charset="-122"/>
              <a:cs typeface="Times New Roman" panose="02020603050405020304" pitchFamily="18" charset="0"/>
            </a:endParaRPr>
          </a:p>
          <a:p>
            <a:pPr algn="just">
              <a:spcAft>
                <a:spcPts val="1200"/>
              </a:spcAft>
            </a:pPr>
            <a:r>
              <a:rPr lang="en-US" altLang="zh-CN" sz="2000" dirty="0">
                <a:effectLst/>
                <a:latin typeface="楷体" panose="02010609060101010101" pitchFamily="49" charset="-122"/>
                <a:ea typeface="楷体" panose="02010609060101010101" pitchFamily="49" charset="-122"/>
                <a:cs typeface="Times New Roman" panose="02020603050405020304" pitchFamily="18" charset="0"/>
              </a:rPr>
              <a:t>1. </a:t>
            </a:r>
            <a:r>
              <a:rPr lang="zh-CN" altLang="zh-CN" sz="2000" dirty="0">
                <a:effectLst/>
                <a:latin typeface="楷体" panose="02010609060101010101" pitchFamily="49" charset="-122"/>
                <a:ea typeface="楷体" panose="02010609060101010101" pitchFamily="49" charset="-122"/>
                <a:cs typeface="Times New Roman" panose="02020603050405020304" pitchFamily="18" charset="0"/>
              </a:rPr>
              <a:t>自身的状态（密度，导电率等）随周期性变化，时间平移自发对称性的破缺，表现为离散的时间平移对称性。</a:t>
            </a:r>
          </a:p>
          <a:p>
            <a:pPr algn="just">
              <a:spcAft>
                <a:spcPts val="1200"/>
              </a:spcAft>
            </a:pPr>
            <a:r>
              <a:rPr lang="en-US" altLang="zh-CN" sz="2000" dirty="0">
                <a:effectLst/>
                <a:latin typeface="楷体" panose="02010609060101010101" pitchFamily="49" charset="-122"/>
                <a:ea typeface="楷体" panose="02010609060101010101" pitchFamily="49" charset="-122"/>
                <a:cs typeface="Times New Roman" panose="02020603050405020304" pitchFamily="18" charset="0"/>
              </a:rPr>
              <a:t>2. </a:t>
            </a:r>
            <a:r>
              <a:rPr lang="zh-CN" altLang="zh-CN" sz="2000" dirty="0">
                <a:effectLst/>
                <a:latin typeface="楷体" panose="02010609060101010101" pitchFamily="49" charset="-122"/>
                <a:ea typeface="楷体" panose="02010609060101010101" pitchFamily="49" charset="-122"/>
                <a:cs typeface="Times New Roman" panose="02020603050405020304" pitchFamily="18" charset="0"/>
              </a:rPr>
              <a:t>不消耗能量，不违反热力学第二定律</a:t>
            </a:r>
          </a:p>
        </p:txBody>
      </p:sp>
      <p:pic>
        <p:nvPicPr>
          <p:cNvPr id="10" name="图片 9">
            <a:extLst>
              <a:ext uri="{FF2B5EF4-FFF2-40B4-BE49-F238E27FC236}">
                <a16:creationId xmlns:a16="http://schemas.microsoft.com/office/drawing/2014/main" id="{BB7FC8B1-EBCB-4700-98DB-A4E8E1971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461" y="3878528"/>
            <a:ext cx="4631090" cy="2570921"/>
          </a:xfrm>
          <a:prstGeom prst="rect">
            <a:avLst/>
          </a:prstGeom>
        </p:spPr>
      </p:pic>
    </p:spTree>
    <p:extLst>
      <p:ext uri="{BB962C8B-B14F-4D97-AF65-F5344CB8AC3E}">
        <p14:creationId xmlns:p14="http://schemas.microsoft.com/office/powerpoint/2010/main" val="1341339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812800" y="582295"/>
            <a:ext cx="1187450" cy="583565"/>
          </a:xfrm>
          <a:prstGeom prst="rect">
            <a:avLst/>
          </a:prstGeom>
          <a:noFill/>
        </p:spPr>
        <p:txBody>
          <a:bodyPr wrap="none" rtlCol="0">
            <a:spAutoFit/>
          </a:bodyPr>
          <a:lstStyle/>
          <a:p>
            <a:r>
              <a:rPr lang="en-US" sz="3200">
                <a:latin typeface="Times New Roman Regular" panose="02020503050405090304" charset="0"/>
                <a:cs typeface="Times New Roman Regular" panose="02020503050405090304" charset="0"/>
              </a:rPr>
              <a:t>Goal: </a:t>
            </a:r>
          </a:p>
        </p:txBody>
      </p:sp>
      <p:pic>
        <p:nvPicPr>
          <p:cNvPr id="10" name="334E55B0-647D-440b-865C-3EC943EB4CBC-1" descr="wpsoffice"/>
          <p:cNvPicPr>
            <a:picLocks noChangeAspect="1"/>
          </p:cNvPicPr>
          <p:nvPr/>
        </p:nvPicPr>
        <p:blipFill>
          <a:blip r:embed="rId2"/>
          <a:stretch>
            <a:fillRect/>
          </a:stretch>
        </p:blipFill>
        <p:spPr>
          <a:xfrm>
            <a:off x="2319020" y="582295"/>
            <a:ext cx="8502015" cy="582295"/>
          </a:xfrm>
          <a:prstGeom prst="rect">
            <a:avLst/>
          </a:prstGeom>
        </p:spPr>
      </p:pic>
      <p:pic>
        <p:nvPicPr>
          <p:cNvPr id="11" name="334E55B0-647D-440b-865C-3EC943EB4CBC-2" descr="wpsoffice"/>
          <p:cNvPicPr>
            <a:picLocks noChangeAspect="1"/>
          </p:cNvPicPr>
          <p:nvPr/>
        </p:nvPicPr>
        <p:blipFill>
          <a:blip r:embed="rId3"/>
          <a:stretch>
            <a:fillRect/>
          </a:stretch>
        </p:blipFill>
        <p:spPr>
          <a:xfrm>
            <a:off x="4146550" y="1358900"/>
            <a:ext cx="4239260" cy="725805"/>
          </a:xfrm>
          <a:prstGeom prst="rect">
            <a:avLst/>
          </a:prstGeom>
        </p:spPr>
      </p:pic>
      <p:sp>
        <p:nvSpPr>
          <p:cNvPr id="12" name="Text Box 11"/>
          <p:cNvSpPr txBox="1"/>
          <p:nvPr/>
        </p:nvSpPr>
        <p:spPr>
          <a:xfrm>
            <a:off x="474345" y="3204845"/>
            <a:ext cx="7568565" cy="583565"/>
          </a:xfrm>
          <a:prstGeom prst="rect">
            <a:avLst/>
          </a:prstGeom>
          <a:noFill/>
        </p:spPr>
        <p:txBody>
          <a:bodyPr wrap="none" rtlCol="0">
            <a:spAutoFit/>
          </a:bodyPr>
          <a:lstStyle/>
          <a:p>
            <a:r>
              <a:rPr lang="en-US" sz="3200">
                <a:latin typeface="Times New Roman Regular" panose="02020503050405090304" charset="0"/>
                <a:cs typeface="Times New Roman Regular" panose="02020503050405090304" charset="0"/>
              </a:rPr>
              <a:t>Traditional Methods &amp; Their Drawbacks: </a:t>
            </a:r>
          </a:p>
        </p:txBody>
      </p:sp>
      <p:sp>
        <p:nvSpPr>
          <p:cNvPr id="13" name="Text Box 12"/>
          <p:cNvSpPr txBox="1"/>
          <p:nvPr/>
        </p:nvSpPr>
        <p:spPr>
          <a:xfrm>
            <a:off x="1425575" y="4406900"/>
            <a:ext cx="10288905" cy="1383665"/>
          </a:xfrm>
          <a:prstGeom prst="rect">
            <a:avLst/>
          </a:prstGeom>
          <a:noFill/>
        </p:spPr>
        <p:txBody>
          <a:bodyPr wrap="square" rtlCol="0" anchor="t">
            <a:spAutoFit/>
          </a:bodyPr>
          <a:lstStyle/>
          <a:p>
            <a:r>
              <a:rPr lang="en-US" sz="2800">
                <a:latin typeface="Times New Roman Regular" panose="02020503050405090304" charset="0"/>
                <a:cs typeface="Times New Roman Regular" panose="02020503050405090304" charset="0"/>
                <a:sym typeface="+mn-ea"/>
              </a:rPr>
              <a:t>1. Projective Measurement 	(Probablistic)</a:t>
            </a:r>
            <a:endParaRPr lang="en-US" sz="2800">
              <a:latin typeface="Times New Roman Regular" panose="02020503050405090304" charset="0"/>
              <a:cs typeface="Times New Roman Regular" panose="02020503050405090304" charset="0"/>
            </a:endParaRPr>
          </a:p>
          <a:p>
            <a:r>
              <a:rPr lang="en-US" sz="2800">
                <a:latin typeface="Times New Roman Regular" panose="02020503050405090304" charset="0"/>
                <a:cs typeface="Times New Roman Regular" panose="02020503050405090304" charset="0"/>
                <a:sym typeface="+mn-ea"/>
              </a:rPr>
              <a:t>2. Thermal Contact 		(Low T Needed)</a:t>
            </a:r>
            <a:endParaRPr lang="en-US" sz="2800">
              <a:latin typeface="Times New Roman Regular" panose="02020503050405090304" charset="0"/>
              <a:cs typeface="Times New Roman Regular" panose="02020503050405090304" charset="0"/>
            </a:endParaRPr>
          </a:p>
          <a:p>
            <a:r>
              <a:rPr lang="en-US" sz="2800">
                <a:latin typeface="Times New Roman Regular" panose="02020503050405090304" charset="0"/>
                <a:cs typeface="Times New Roman Regular" panose="02020503050405090304" charset="0"/>
                <a:sym typeface="+mn-ea"/>
              </a:rPr>
              <a:t>3. Perturbation 			(Precise Interval Control Needed)</a:t>
            </a:r>
          </a:p>
        </p:txBody>
      </p:sp>
      <p:sp>
        <p:nvSpPr>
          <p:cNvPr id="22" name="Text Box 21"/>
          <p:cNvSpPr txBox="1"/>
          <p:nvPr/>
        </p:nvSpPr>
        <p:spPr>
          <a:xfrm>
            <a:off x="4905375" y="6298565"/>
            <a:ext cx="7106920" cy="368300"/>
          </a:xfrm>
          <a:prstGeom prst="rect">
            <a:avLst/>
          </a:prstGeom>
          <a:noFill/>
        </p:spPr>
        <p:txBody>
          <a:bodyPr wrap="square" rtlCol="0" anchor="t">
            <a:spAutoFit/>
          </a:bodyPr>
          <a:lstStyle/>
          <a:p>
            <a:r>
              <a:rPr lang="en-US">
                <a:latin typeface="Times New Roman Regular" panose="02020503050405090304" charset="0"/>
                <a:cs typeface="Times New Roman Regular" panose="02020503050405090304" charset="0"/>
              </a:rPr>
              <a:t>Roy, Sthitadhi, et al.  Physical Review Research 2.3 (2020): 033347.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B6620BB-8284-42DC-8E69-D9DB804AFE34}"/>
              </a:ext>
            </a:extLst>
          </p:cNvPr>
          <p:cNvSpPr txBox="1"/>
          <p:nvPr/>
        </p:nvSpPr>
        <p:spPr>
          <a:xfrm>
            <a:off x="741033" y="355941"/>
            <a:ext cx="2749336" cy="584775"/>
          </a:xfrm>
          <a:prstGeom prst="rect">
            <a:avLst/>
          </a:prstGeom>
          <a:noFill/>
        </p:spPr>
        <p:txBody>
          <a:bodyPr wrap="square" rtlCol="0">
            <a:spAutoFit/>
          </a:bodyPr>
          <a:lstStyle/>
          <a:p>
            <a:pPr algn="just"/>
            <a:r>
              <a:rPr lang="en-US" altLang="zh-CN" sz="3200" dirty="0">
                <a:effectLst/>
                <a:latin typeface="Times New Roman" panose="02020603050405020304" pitchFamily="18" charset="0"/>
                <a:ea typeface="宋体" panose="02010600030101010101" pitchFamily="2" charset="-122"/>
                <a:cs typeface="Times New Roman" panose="02020603050405020304" pitchFamily="18" charset="0"/>
              </a:rPr>
              <a:t>History</a:t>
            </a:r>
            <a:r>
              <a:rPr lang="zh-CN" altLang="en-US" sz="32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32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E21D250-8706-4CE5-9D31-8489C91C768F}"/>
              </a:ext>
            </a:extLst>
          </p:cNvPr>
          <p:cNvSpPr txBox="1"/>
          <p:nvPr/>
        </p:nvSpPr>
        <p:spPr>
          <a:xfrm>
            <a:off x="1307124" y="1043517"/>
            <a:ext cx="9765322" cy="5109091"/>
          </a:xfrm>
          <a:prstGeom prst="rect">
            <a:avLst/>
          </a:prstGeom>
          <a:noFill/>
        </p:spPr>
        <p:txBody>
          <a:bodyPr wrap="square">
            <a:spAutoFit/>
          </a:bodyPr>
          <a:lstStyle/>
          <a:p>
            <a:pPr algn="just"/>
            <a:r>
              <a:rPr lang="en-US" altLang="zh-CN" sz="2000" spc="75" dirty="0">
                <a:effectLst/>
                <a:latin typeface="Times New Roman" panose="02020603050405020304" pitchFamily="18" charset="0"/>
                <a:ea typeface="楷体" panose="02010609060101010101" pitchFamily="49" charset="-122"/>
                <a:cs typeface="Times New Roman" panose="02020603050405020304" pitchFamily="18" charset="0"/>
              </a:rPr>
              <a:t>1.    2012</a:t>
            </a:r>
            <a:r>
              <a:rPr lang="zh-CN" altLang="en-US" sz="2000" spc="75" dirty="0">
                <a:effectLst/>
                <a:latin typeface="Times New Roman" panose="02020603050405020304" pitchFamily="18" charset="0"/>
                <a:ea typeface="楷体" panose="02010609060101010101" pitchFamily="49" charset="-122"/>
                <a:cs typeface="Times New Roman" panose="02020603050405020304" pitchFamily="18" charset="0"/>
              </a:rPr>
              <a:t>年</a:t>
            </a:r>
            <a:r>
              <a:rPr lang="en-US" altLang="zh-CN" sz="2000" spc="75" dirty="0">
                <a:effectLst/>
                <a:latin typeface="Times New Roman" panose="02020603050405020304" pitchFamily="18" charset="0"/>
                <a:ea typeface="楷体" panose="02010609060101010101" pitchFamily="49" charset="-122"/>
                <a:cs typeface="Times New Roman" panose="02020603050405020304" pitchFamily="18" charset="0"/>
              </a:rPr>
              <a:t>Frank </a:t>
            </a:r>
            <a:r>
              <a:rPr lang="en-US" altLang="zh-CN" sz="2000" spc="75" dirty="0" err="1">
                <a:effectLst/>
                <a:latin typeface="Times New Roman" panose="02020603050405020304" pitchFamily="18" charset="0"/>
                <a:ea typeface="楷体" panose="02010609060101010101" pitchFamily="49" charset="-122"/>
                <a:cs typeface="Times New Roman" panose="02020603050405020304" pitchFamily="18" charset="0"/>
              </a:rPr>
              <a:t>Wilczek</a:t>
            </a:r>
            <a:r>
              <a:rPr lang="en-US" altLang="zh-CN" sz="2000" spc="75" dirty="0">
                <a:effectLst/>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spc="75" dirty="0">
                <a:effectLst/>
                <a:latin typeface="Times New Roman" panose="02020603050405020304" pitchFamily="18" charset="0"/>
                <a:ea typeface="楷体" panose="02010609060101010101" pitchFamily="49" charset="-122"/>
                <a:cs typeface="Times New Roman" panose="02020603050405020304" pitchFamily="18" charset="0"/>
              </a:rPr>
              <a:t>最早提出时间晶体的概念</a:t>
            </a:r>
            <a:r>
              <a:rPr lang="en-US" altLang="zh-CN" sz="2000" spc="75"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spc="75" dirty="0">
                <a:effectLst/>
                <a:latin typeface="Times New Roman" panose="02020603050405020304" pitchFamily="18" charset="0"/>
                <a:ea typeface="楷体" panose="02010609060101010101" pitchFamily="49" charset="-122"/>
                <a:cs typeface="Times New Roman" panose="02020603050405020304" pitchFamily="18" charset="0"/>
              </a:rPr>
              <a:t>时间周期性自组织结构</a:t>
            </a:r>
            <a:r>
              <a:rPr lang="en-US" altLang="zh-CN" sz="2000" spc="75" dirty="0">
                <a:effectLst/>
                <a:latin typeface="Times New Roman" panose="02020603050405020304" pitchFamily="18" charset="0"/>
                <a:ea typeface="楷体" panose="02010609060101010101" pitchFamily="49" charset="-122"/>
                <a:cs typeface="Times New Roman" panose="02020603050405020304" pitchFamily="18" charset="0"/>
              </a:rPr>
              <a:t>;</a:t>
            </a:r>
          </a:p>
          <a:p>
            <a:pPr algn="just">
              <a:spcAft>
                <a:spcPts val="1200"/>
              </a:spcAft>
            </a:pPr>
            <a:r>
              <a:rPr lang="zh-CN" altLang="zh-CN" sz="1400" spc="75" dirty="0">
                <a:effectLst/>
                <a:latin typeface="Times New Roman" panose="02020603050405020304" pitchFamily="18" charset="0"/>
                <a:ea typeface="楷体" panose="02010609060101010101" pitchFamily="49" charset="-122"/>
                <a:cs typeface="Times New Roman" panose="02020603050405020304" pitchFamily="18" charset="0"/>
              </a:rPr>
              <a:t>连续时间晶体</a:t>
            </a:r>
            <a:r>
              <a:rPr lang="en-US" altLang="zh-CN" sz="1400" spc="75" dirty="0">
                <a:effectLst/>
                <a:latin typeface="Times New Roman" panose="02020603050405020304" pitchFamily="18" charset="0"/>
                <a:ea typeface="楷体" panose="02010609060101010101" pitchFamily="49" charset="-122"/>
                <a:cs typeface="Times New Roman" panose="02020603050405020304" pitchFamily="18" charset="0"/>
              </a:rPr>
              <a:t>(continuous time crystal) </a:t>
            </a:r>
            <a:r>
              <a:rPr lang="zh-CN" altLang="en-US" sz="1400" spc="75"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spc="75"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Phys. Rev. Lett. 109, 160401 (2012)</a:t>
            </a:r>
            <a:r>
              <a:rPr lang="zh-CN" altLang="en-US" sz="1400" spc="75"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spc="75" dirty="0">
              <a:effectLst/>
              <a:latin typeface="Times New Roman" panose="02020603050405020304" pitchFamily="18" charset="0"/>
              <a:ea typeface="楷体" panose="02010609060101010101" pitchFamily="49" charset="-122"/>
              <a:cs typeface="Times New Roman" panose="02020603050405020304" pitchFamily="18" charset="0"/>
            </a:endParaRPr>
          </a:p>
          <a:p>
            <a:pPr algn="just"/>
            <a:r>
              <a:rPr lang="en-US" altLang="zh-CN" sz="2000" spc="75" dirty="0">
                <a:latin typeface="Times New Roman" panose="02020603050405020304" pitchFamily="18" charset="0"/>
                <a:ea typeface="楷体" panose="02010609060101010101" pitchFamily="49" charset="-122"/>
                <a:cs typeface="Times New Roman" panose="02020603050405020304" pitchFamily="18" charset="0"/>
              </a:rPr>
              <a:t>2.    </a:t>
            </a:r>
            <a:r>
              <a:rPr lang="en-US" altLang="zh-CN" sz="2000" spc="75" dirty="0" err="1">
                <a:effectLst/>
                <a:latin typeface="Times New Roman" panose="02020603050405020304" pitchFamily="18" charset="0"/>
                <a:ea typeface="楷体" panose="02010609060101010101" pitchFamily="49" charset="-122"/>
                <a:cs typeface="Times New Roman" panose="02020603050405020304" pitchFamily="18" charset="0"/>
              </a:rPr>
              <a:t>Wilczek</a:t>
            </a:r>
            <a:r>
              <a:rPr lang="zh-CN" altLang="zh-CN" sz="2000" spc="75" dirty="0">
                <a:effectLst/>
                <a:latin typeface="Times New Roman" panose="02020603050405020304" pitchFamily="18" charset="0"/>
                <a:ea typeface="楷体" panose="02010609060101010101" pitchFamily="49" charset="-122"/>
                <a:cs typeface="Times New Roman" panose="02020603050405020304" pitchFamily="18" charset="0"/>
              </a:rPr>
              <a:t>最初的设想，被</a:t>
            </a:r>
            <a:r>
              <a:rPr lang="en-US" altLang="zh-CN" sz="2000" spc="75" dirty="0">
                <a:effectLst/>
                <a:latin typeface="Times New Roman" panose="02020603050405020304" pitchFamily="18" charset="0"/>
                <a:ea typeface="楷体" panose="02010609060101010101" pitchFamily="49" charset="-122"/>
                <a:cs typeface="Times New Roman" panose="02020603050405020304" pitchFamily="18" charset="0"/>
              </a:rPr>
              <a:t>Bruno (PRL 2013)</a:t>
            </a:r>
            <a:r>
              <a:rPr lang="zh-CN" altLang="zh-CN" sz="2000" spc="75" dirty="0">
                <a:effectLst/>
                <a:latin typeface="Times New Roman" panose="02020603050405020304" pitchFamily="18" charset="0"/>
                <a:ea typeface="楷体" panose="02010609060101010101" pitchFamily="49" charset="-122"/>
                <a:cs typeface="Times New Roman" panose="02020603050405020304" pitchFamily="18" charset="0"/>
              </a:rPr>
              <a:t>和</a:t>
            </a:r>
            <a:r>
              <a:rPr lang="en-US" altLang="zh-CN" sz="2000" spc="75" dirty="0" err="1">
                <a:effectLst/>
                <a:latin typeface="Times New Roman" panose="02020603050405020304" pitchFamily="18" charset="0"/>
                <a:ea typeface="楷体" panose="02010609060101010101" pitchFamily="49" charset="-122"/>
                <a:cs typeface="Times New Roman" panose="02020603050405020304" pitchFamily="18" charset="0"/>
              </a:rPr>
              <a:t>Watanabe&amp;Oshikawa</a:t>
            </a:r>
            <a:r>
              <a:rPr lang="en-US" altLang="zh-CN" sz="2000" spc="75" dirty="0">
                <a:effectLst/>
                <a:latin typeface="Times New Roman" panose="02020603050405020304" pitchFamily="18" charset="0"/>
                <a:ea typeface="楷体" panose="02010609060101010101" pitchFamily="49" charset="-122"/>
                <a:cs typeface="Times New Roman" panose="02020603050405020304" pitchFamily="18" charset="0"/>
              </a:rPr>
              <a:t> (PRL 2015)</a:t>
            </a:r>
            <a:r>
              <a:rPr lang="zh-CN" altLang="zh-CN" sz="2000" spc="75" dirty="0">
                <a:effectLst/>
                <a:latin typeface="Times New Roman" panose="02020603050405020304" pitchFamily="18" charset="0"/>
                <a:ea typeface="楷体" panose="02010609060101010101" pitchFamily="49" charset="-122"/>
                <a:cs typeface="Times New Roman" panose="02020603050405020304" pitchFamily="18" charset="0"/>
              </a:rPr>
              <a:t>否定掉了</a:t>
            </a:r>
            <a:r>
              <a:rPr lang="en-US" altLang="zh-CN" sz="2000" spc="75" dirty="0">
                <a:effectLst/>
                <a:latin typeface="Times New Roman" panose="02020603050405020304" pitchFamily="18" charset="0"/>
                <a:ea typeface="楷体" panose="02010609060101010101" pitchFamily="49" charset="-122"/>
                <a:cs typeface="Times New Roman" panose="02020603050405020304" pitchFamily="18" charset="0"/>
              </a:rPr>
              <a:t>;</a:t>
            </a:r>
          </a:p>
          <a:p>
            <a:pPr algn="just">
              <a:spcAft>
                <a:spcPts val="1200"/>
              </a:spcAft>
            </a:pPr>
            <a:r>
              <a:rPr lang="zh-CN" altLang="en-US" sz="14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Phys. Rev. Lett. </a:t>
            </a:r>
            <a:r>
              <a:rPr lang="en-US" altLang="zh-CN" sz="1400" b="1"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109</a:t>
            </a:r>
            <a:r>
              <a:rPr lang="en-US" altLang="zh-CN" sz="14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 160401 </a:t>
            </a:r>
            <a:r>
              <a:rPr lang="zh-CN" altLang="en-US" sz="1400" b="0" i="0" u="none" strike="noStrike"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b="0" i="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 Phys. Rev. Lett. </a:t>
            </a:r>
            <a:r>
              <a:rPr lang="en-US" altLang="zh-CN" sz="1400" b="1" i="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114</a:t>
            </a:r>
            <a:r>
              <a:rPr lang="en-US" altLang="zh-CN" sz="1400" b="0" i="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 251603</a:t>
            </a:r>
            <a:r>
              <a:rPr lang="zh-CN" altLang="en-US" sz="1400" b="0" i="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2000" dirty="0">
              <a:effectLst/>
              <a:latin typeface="Times New Roman" panose="02020603050405020304" pitchFamily="18" charset="0"/>
              <a:ea typeface="楷体" panose="02010609060101010101" pitchFamily="49" charset="-122"/>
              <a:cs typeface="Times New Roman" panose="02020603050405020304" pitchFamily="18" charset="0"/>
            </a:endParaRPr>
          </a:p>
          <a:p>
            <a:pPr algn="just"/>
            <a:r>
              <a:rPr lang="en-US" altLang="zh-CN" sz="2000" spc="75" dirty="0">
                <a:latin typeface="Times New Roman" panose="02020603050405020304" pitchFamily="18" charset="0"/>
                <a:ea typeface="楷体" panose="02010609060101010101" pitchFamily="49" charset="-122"/>
                <a:cs typeface="Times New Roman" panose="02020603050405020304" pitchFamily="18" charset="0"/>
              </a:rPr>
              <a:t>3</a:t>
            </a:r>
            <a:r>
              <a:rPr lang="en-US" altLang="zh-CN" sz="2000" spc="75" dirty="0">
                <a:effectLst/>
                <a:latin typeface="Times New Roman" panose="02020603050405020304" pitchFamily="18" charset="0"/>
                <a:ea typeface="楷体" panose="02010609060101010101" pitchFamily="49" charset="-122"/>
                <a:cs typeface="Times New Roman" panose="02020603050405020304" pitchFamily="18" charset="0"/>
              </a:rPr>
              <a:t>.    2015</a:t>
            </a:r>
            <a:r>
              <a:rPr lang="zh-CN" altLang="zh-CN" sz="2000" spc="75" dirty="0">
                <a:effectLst/>
                <a:latin typeface="Times New Roman" panose="02020603050405020304" pitchFamily="18" charset="0"/>
                <a:ea typeface="楷体" panose="02010609060101010101" pitchFamily="49" charset="-122"/>
                <a:cs typeface="Times New Roman" panose="02020603050405020304" pitchFamily="18" charset="0"/>
              </a:rPr>
              <a:t>年</a:t>
            </a:r>
            <a:r>
              <a:rPr lang="en-US" altLang="zh-CN" sz="2000" spc="75" dirty="0">
                <a:effectLst/>
                <a:latin typeface="Times New Roman" panose="02020603050405020304" pitchFamily="18" charset="0"/>
                <a:ea typeface="楷体" panose="02010609060101010101" pitchFamily="49" charset="-122"/>
                <a:cs typeface="Times New Roman" panose="02020603050405020304" pitchFamily="18" charset="0"/>
              </a:rPr>
              <a:t>Sacha</a:t>
            </a:r>
            <a:r>
              <a:rPr lang="zh-CN" altLang="en-US" sz="2000" spc="75" dirty="0">
                <a:effectLst/>
                <a:latin typeface="Times New Roman" panose="02020603050405020304" pitchFamily="18" charset="0"/>
                <a:ea typeface="楷体" panose="02010609060101010101" pitchFamily="49" charset="-122"/>
                <a:cs typeface="Times New Roman" panose="02020603050405020304" pitchFamily="18" charset="0"/>
              </a:rPr>
              <a:t>提出</a:t>
            </a:r>
            <a:r>
              <a:rPr lang="zh-CN" altLang="zh-CN" sz="2000" spc="75" dirty="0">
                <a:effectLst/>
                <a:latin typeface="Times New Roman" panose="02020603050405020304" pitchFamily="18" charset="0"/>
                <a:ea typeface="楷体" panose="02010609060101010101" pitchFamily="49" charset="-122"/>
                <a:cs typeface="Times New Roman" panose="02020603050405020304" pitchFamily="18" charset="0"/>
              </a:rPr>
              <a:t>离散时间晶体</a:t>
            </a:r>
            <a:r>
              <a:rPr lang="en-US" altLang="zh-CN" sz="2000" spc="75" dirty="0">
                <a:effectLst/>
                <a:latin typeface="Times New Roman" panose="02020603050405020304" pitchFamily="18" charset="0"/>
                <a:ea typeface="楷体" panose="02010609060101010101" pitchFamily="49" charset="-122"/>
                <a:cs typeface="Times New Roman" panose="02020603050405020304" pitchFamily="18" charset="0"/>
              </a:rPr>
              <a:t>(DTC)</a:t>
            </a:r>
            <a:r>
              <a:rPr lang="zh-CN" altLang="zh-CN" sz="2000" spc="75" dirty="0">
                <a:effectLst/>
                <a:latin typeface="Times New Roman" panose="02020603050405020304" pitchFamily="18" charset="0"/>
                <a:ea typeface="楷体" panose="02010609060101010101" pitchFamily="49" charset="-122"/>
                <a:cs typeface="Times New Roman" panose="02020603050405020304" pitchFamily="18" charset="0"/>
              </a:rPr>
              <a:t>的概念</a:t>
            </a:r>
            <a:r>
              <a:rPr lang="zh-CN" altLang="en-US" sz="2000" spc="75" dirty="0">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dirty="0">
                <a:solidFill>
                  <a:srgbClr val="00B0F0"/>
                </a:solidFill>
                <a:latin typeface="Proxima Nova"/>
              </a:rPr>
              <a:t>(</a:t>
            </a:r>
            <a:r>
              <a:rPr lang="en-US" altLang="zh-CN" sz="1400" b="0" i="0" dirty="0">
                <a:solidFill>
                  <a:srgbClr val="00B0F0"/>
                </a:solidFill>
                <a:effectLst/>
                <a:latin typeface="Proxima Nova"/>
              </a:rPr>
              <a:t>Phys. Rev. A </a:t>
            </a:r>
            <a:r>
              <a:rPr lang="en-US" altLang="zh-CN" sz="1400" b="1" i="0" dirty="0">
                <a:solidFill>
                  <a:srgbClr val="00B0F0"/>
                </a:solidFill>
                <a:effectLst/>
                <a:latin typeface="Proxima Nova"/>
              </a:rPr>
              <a:t>91</a:t>
            </a:r>
            <a:r>
              <a:rPr lang="en-US" altLang="zh-CN" sz="1400" b="0" i="0" dirty="0">
                <a:solidFill>
                  <a:srgbClr val="00B0F0"/>
                </a:solidFill>
                <a:effectLst/>
                <a:latin typeface="Proxima Nova"/>
              </a:rPr>
              <a:t>, 033617</a:t>
            </a:r>
            <a:r>
              <a:rPr lang="en-US" altLang="zh-CN" sz="1400" dirty="0">
                <a:solidFill>
                  <a:srgbClr val="00B0F0"/>
                </a:solidFill>
                <a:latin typeface="Proxima Nova"/>
              </a:rPr>
              <a:t>)</a:t>
            </a:r>
            <a:endParaRPr lang="en-US" altLang="zh-CN" sz="2000" spc="75" dirty="0">
              <a:effectLst/>
              <a:latin typeface="Times New Roman" panose="02020603050405020304" pitchFamily="18" charset="0"/>
              <a:ea typeface="楷体" panose="02010609060101010101" pitchFamily="49" charset="-122"/>
              <a:cs typeface="Times New Roman" panose="02020603050405020304" pitchFamily="18" charset="0"/>
            </a:endParaRPr>
          </a:p>
          <a:p>
            <a:pPr algn="just">
              <a:spcAft>
                <a:spcPts val="1200"/>
              </a:spcAft>
            </a:pPr>
            <a:r>
              <a:rPr lang="en-US" altLang="zh-CN" sz="2000" spc="75" dirty="0">
                <a:effectLst/>
                <a:latin typeface="Times New Roman" panose="02020603050405020304" pitchFamily="18" charset="0"/>
                <a:ea typeface="楷体" panose="02010609060101010101" pitchFamily="49" charset="-122"/>
                <a:cs typeface="Times New Roman" panose="02020603050405020304" pitchFamily="18" charset="0"/>
              </a:rPr>
              <a:t>	</a:t>
            </a:r>
            <a:r>
              <a:rPr lang="zh-CN" altLang="zh-CN" sz="2000" spc="75" dirty="0">
                <a:effectLst/>
                <a:latin typeface="Times New Roman" panose="02020603050405020304" pitchFamily="18" charset="0"/>
                <a:ea typeface="楷体" panose="02010609060101010101" pitchFamily="49" charset="-122"/>
                <a:cs typeface="Times New Roman" panose="02020603050405020304" pitchFamily="18" charset="0"/>
              </a:rPr>
              <a:t>时间晶体与由外力周期性驱动的多体系统运动的量子自组织有关</a:t>
            </a:r>
            <a:r>
              <a:rPr lang="en-US" altLang="zh-CN" sz="2000" spc="75"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2000" dirty="0">
              <a:effectLst/>
              <a:latin typeface="Times New Roman" panose="02020603050405020304" pitchFamily="18" charset="0"/>
              <a:ea typeface="楷体" panose="02010609060101010101" pitchFamily="49" charset="-122"/>
              <a:cs typeface="Times New Roman" panose="02020603050405020304" pitchFamily="18" charset="0"/>
            </a:endParaRPr>
          </a:p>
          <a:p>
            <a:pPr algn="just">
              <a:spcAft>
                <a:spcPts val="1200"/>
              </a:spcAft>
            </a:pPr>
            <a:r>
              <a:rPr lang="en-US" altLang="zh-CN" sz="2000" spc="75" dirty="0">
                <a:latin typeface="Times New Roman" panose="02020603050405020304" pitchFamily="18" charset="0"/>
                <a:ea typeface="楷体" panose="02010609060101010101" pitchFamily="49" charset="-122"/>
                <a:cs typeface="Times New Roman" panose="02020603050405020304" pitchFamily="18" charset="0"/>
              </a:rPr>
              <a:t>4.</a:t>
            </a:r>
            <a:r>
              <a:rPr lang="en-US" altLang="zh-CN" sz="2000" dirty="0">
                <a:effectLst/>
                <a:latin typeface="Times New Roman" panose="02020603050405020304" pitchFamily="18" charset="0"/>
                <a:ea typeface="楷体" panose="02010609060101010101" pitchFamily="49" charset="-122"/>
                <a:cs typeface="Times New Roman" panose="02020603050405020304" pitchFamily="18" charset="0"/>
              </a:rPr>
              <a:t>    2016</a:t>
            </a:r>
            <a:r>
              <a:rPr lang="zh-CN" altLang="zh-CN" sz="2000" dirty="0">
                <a:effectLst/>
                <a:latin typeface="Times New Roman" panose="02020603050405020304" pitchFamily="18" charset="0"/>
                <a:ea typeface="楷体" panose="02010609060101010101" pitchFamily="49" charset="-122"/>
                <a:cs typeface="Times New Roman" panose="02020603050405020304" pitchFamily="18" charset="0"/>
              </a:rPr>
              <a:t>年，加州大学柏克莱分校物理系的提出在实验室建构时间晶体的</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方案</a:t>
            </a:r>
            <a:r>
              <a:rPr lang="zh-CN" altLang="zh-CN" sz="2000" dirty="0">
                <a:effectLst/>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en-US" altLang="zh-CN" sz="2000" dirty="0">
                <a:effectLst/>
                <a:latin typeface="Times New Roman" panose="02020603050405020304" pitchFamily="18" charset="0"/>
                <a:ea typeface="楷体" panose="02010609060101010101" pitchFamily="49" charset="-122"/>
                <a:cs typeface="Times New Roman" panose="02020603050405020304" pitchFamily="18" charset="0"/>
              </a:rPr>
              <a:t>5.  2017-2018</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年，</a:t>
            </a:r>
            <a:r>
              <a:rPr lang="zh-CN" altLang="zh-CN" sz="2000" dirty="0">
                <a:effectLst/>
                <a:latin typeface="Times New Roman" panose="02020603050405020304" pitchFamily="18" charset="0"/>
                <a:ea typeface="楷体" panose="02010609060101010101" pitchFamily="49" charset="-122"/>
                <a:cs typeface="Times New Roman" panose="02020603050405020304" pitchFamily="18" charset="0"/>
              </a:rPr>
              <a:t>马里兰大学</a:t>
            </a:r>
            <a:r>
              <a:rPr lang="zh-CN" altLang="en-US" sz="20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kern="0" dirty="0">
                <a:effectLst/>
                <a:latin typeface="Times New Roman" panose="02020603050405020304" pitchFamily="18" charset="0"/>
                <a:ea typeface="楷体" panose="02010609060101010101" pitchFamily="49" charset="-122"/>
                <a:cs typeface="Times New Roman" panose="02020603050405020304" pitchFamily="18" charset="0"/>
              </a:rPr>
              <a:t>离子阱</a:t>
            </a:r>
            <a:r>
              <a:rPr lang="zh-CN" altLang="en-US" sz="20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2000" dirty="0">
                <a:effectLst/>
                <a:latin typeface="Times New Roman" panose="02020603050405020304" pitchFamily="18" charset="0"/>
                <a:ea typeface="楷体" panose="02010609060101010101" pitchFamily="49" charset="-122"/>
                <a:cs typeface="Times New Roman" panose="02020603050405020304" pitchFamily="18" charset="0"/>
              </a:rPr>
              <a:t>哈佛</a:t>
            </a:r>
            <a:r>
              <a:rPr lang="zh-CN" altLang="en-US" sz="20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kern="0" dirty="0">
                <a:effectLst/>
                <a:latin typeface="Times New Roman" panose="02020603050405020304" pitchFamily="18" charset="0"/>
                <a:ea typeface="楷体" panose="02010609060101010101" pitchFamily="49" charset="-122"/>
                <a:cs typeface="Times New Roman" panose="02020603050405020304" pitchFamily="18" charset="0"/>
              </a:rPr>
              <a:t>金刚石色心</a:t>
            </a:r>
            <a:r>
              <a:rPr lang="zh-CN" altLang="en-US" sz="2000" dirty="0">
                <a:effectLst/>
                <a:latin typeface="Times New Roman" panose="02020603050405020304" pitchFamily="18" charset="0"/>
                <a:ea typeface="楷体" panose="02010609060101010101" pitchFamily="49" charset="-122"/>
                <a:cs typeface="Times New Roman" panose="02020603050405020304" pitchFamily="18" charset="0"/>
              </a:rPr>
              <a:t>）和</a:t>
            </a:r>
            <a:r>
              <a:rPr lang="zh-CN" altLang="zh-CN" sz="1800" kern="0" dirty="0">
                <a:effectLst/>
                <a:latin typeface="Times New Roman" panose="02020603050405020304" pitchFamily="18" charset="0"/>
                <a:ea typeface="楷体" panose="02010609060101010101" pitchFamily="49" charset="-122"/>
                <a:cs typeface="Times New Roman" panose="02020603050405020304" pitchFamily="18" charset="0"/>
              </a:rPr>
              <a:t>耶鲁</a:t>
            </a:r>
            <a:r>
              <a:rPr lang="zh-CN" altLang="en-US" kern="0"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kern="0" dirty="0">
                <a:effectLst/>
                <a:latin typeface="Times New Roman" panose="02020603050405020304" pitchFamily="18" charset="0"/>
                <a:ea typeface="楷体" panose="02010609060101010101" pitchFamily="49" charset="-122"/>
                <a:cs typeface="Times New Roman" panose="02020603050405020304" pitchFamily="18" charset="0"/>
              </a:rPr>
              <a:t>核磁共振</a:t>
            </a:r>
            <a:r>
              <a:rPr lang="zh-CN" altLang="en-US" sz="1800" kern="0" dirty="0">
                <a:effectLst/>
                <a:latin typeface="Times New Roman" panose="02020603050405020304" pitchFamily="18" charset="0"/>
                <a:ea typeface="楷体" panose="02010609060101010101" pitchFamily="49" charset="-122"/>
                <a:cs typeface="Times New Roman" panose="02020603050405020304" pitchFamily="18" charset="0"/>
              </a:rPr>
              <a:t>系统）</a:t>
            </a:r>
            <a:r>
              <a:rPr lang="zh-CN" altLang="en-US" sz="2000" dirty="0">
                <a:effectLst/>
                <a:latin typeface="Times New Roman" panose="02020603050405020304" pitchFamily="18" charset="0"/>
                <a:ea typeface="楷体" panose="02010609060101010101" pitchFamily="49" charset="-122"/>
                <a:cs typeface="Times New Roman" panose="02020603050405020304" pitchFamily="18" charset="0"/>
              </a:rPr>
              <a:t>相继造出</a:t>
            </a:r>
            <a:r>
              <a:rPr lang="zh-CN" altLang="zh-CN" sz="2000" dirty="0">
                <a:effectLst/>
                <a:latin typeface="Times New Roman" panose="02020603050405020304" pitchFamily="18" charset="0"/>
                <a:ea typeface="楷体" panose="02010609060101010101" pitchFamily="49" charset="-122"/>
                <a:cs typeface="Times New Roman" panose="02020603050405020304" pitchFamily="18" charset="0"/>
              </a:rPr>
              <a:t>时间晶体</a:t>
            </a:r>
            <a:r>
              <a:rPr lang="en-US" altLang="zh-CN" sz="2000" dirty="0">
                <a:effectLst/>
                <a:latin typeface="Times New Roman" panose="02020603050405020304" pitchFamily="18" charset="0"/>
                <a:ea typeface="楷体" panose="02010609060101010101" pitchFamily="49" charset="-122"/>
                <a:cs typeface="Times New Roman" panose="02020603050405020304" pitchFamily="18" charset="0"/>
              </a:rPr>
              <a:t>;</a:t>
            </a:r>
          </a:p>
          <a:p>
            <a:pPr algn="just">
              <a:spcAft>
                <a:spcPts val="1200"/>
              </a:spcAft>
            </a:pPr>
            <a:r>
              <a:rPr lang="en-US" altLang="zh-CN" sz="1400" dirty="0">
                <a:solidFill>
                  <a:srgbClr val="00B0F0"/>
                </a:solidFill>
                <a:latin typeface="Times New Roman" panose="02020603050405020304" pitchFamily="18" charset="0"/>
                <a:cs typeface="Times New Roman" panose="02020603050405020304" pitchFamily="18" charset="0"/>
              </a:rPr>
              <a:t>(</a:t>
            </a:r>
            <a:r>
              <a:rPr lang="en-US" altLang="zh-CN" sz="1400" b="0" i="0" dirty="0">
                <a:solidFill>
                  <a:srgbClr val="00B0F0"/>
                </a:solidFill>
                <a:effectLst/>
                <a:latin typeface="Times New Roman" panose="02020603050405020304" pitchFamily="18" charset="0"/>
                <a:cs typeface="Times New Roman" panose="02020603050405020304" pitchFamily="18" charset="0"/>
              </a:rPr>
              <a:t>Phys. Rev. Lett. </a:t>
            </a:r>
            <a:r>
              <a:rPr lang="en-US" altLang="zh-CN" sz="1400" b="1" i="0" dirty="0">
                <a:solidFill>
                  <a:srgbClr val="00B0F0"/>
                </a:solidFill>
                <a:effectLst/>
                <a:latin typeface="Times New Roman" panose="02020603050405020304" pitchFamily="18" charset="0"/>
                <a:cs typeface="Times New Roman" panose="02020603050405020304" pitchFamily="18" charset="0"/>
              </a:rPr>
              <a:t>117</a:t>
            </a:r>
            <a:r>
              <a:rPr lang="en-US" altLang="zh-CN" sz="1400" b="0" i="0" dirty="0">
                <a:solidFill>
                  <a:srgbClr val="00B0F0"/>
                </a:solidFill>
                <a:effectLst/>
                <a:latin typeface="Times New Roman" panose="02020603050405020304" pitchFamily="18" charset="0"/>
                <a:cs typeface="Times New Roman" panose="02020603050405020304" pitchFamily="18" charset="0"/>
              </a:rPr>
              <a:t>, 090402</a:t>
            </a:r>
            <a:r>
              <a:rPr lang="fr-FR" altLang="zh-CN" sz="1400" b="0" i="0" dirty="0">
                <a:solidFill>
                  <a:srgbClr val="00B0F0"/>
                </a:solidFill>
                <a:effectLst/>
                <a:latin typeface="Times New Roman" panose="02020603050405020304" pitchFamily="18" charset="0"/>
                <a:cs typeface="Times New Roman" panose="02020603050405020304" pitchFamily="18" charset="0"/>
              </a:rPr>
              <a:t> (2016) </a:t>
            </a:r>
            <a:r>
              <a:rPr lang="zh-CN" altLang="en-US" sz="1400" b="0" i="0" dirty="0">
                <a:solidFill>
                  <a:srgbClr val="00B0F0"/>
                </a:solidFill>
                <a:effectLst/>
                <a:latin typeface="Times New Roman" panose="02020603050405020304" pitchFamily="18" charset="0"/>
                <a:cs typeface="Times New Roman" panose="02020603050405020304" pitchFamily="18" charset="0"/>
              </a:rPr>
              <a:t>；</a:t>
            </a:r>
            <a:r>
              <a:rPr lang="fr-FR" altLang="zh-CN" sz="1400" b="0" i="1" dirty="0">
                <a:solidFill>
                  <a:srgbClr val="00B0F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Nature</a:t>
            </a:r>
            <a:r>
              <a:rPr lang="fr-FR" altLang="zh-CN" sz="1400" b="0" i="0" dirty="0">
                <a:solidFill>
                  <a:srgbClr val="00B0F0"/>
                </a:solidFill>
                <a:effectLst/>
                <a:latin typeface="Times New Roman" panose="02020603050405020304" pitchFamily="18" charset="0"/>
                <a:cs typeface="Times New Roman" panose="02020603050405020304" pitchFamily="18" charset="0"/>
              </a:rPr>
              <a:t> </a:t>
            </a:r>
            <a:r>
              <a:rPr lang="fr-FR" altLang="zh-CN" sz="1400" b="1" i="0" dirty="0">
                <a:solidFill>
                  <a:srgbClr val="00B0F0"/>
                </a:solidFill>
                <a:effectLst/>
                <a:latin typeface="Times New Roman" panose="02020603050405020304" pitchFamily="18" charset="0"/>
                <a:cs typeface="Times New Roman" panose="02020603050405020304" pitchFamily="18" charset="0"/>
              </a:rPr>
              <a:t>volume 543</a:t>
            </a:r>
            <a:r>
              <a:rPr lang="fr-FR" altLang="zh-CN" sz="1400" b="0" i="0" dirty="0">
                <a:solidFill>
                  <a:srgbClr val="00B0F0"/>
                </a:solidFill>
                <a:effectLst/>
                <a:latin typeface="Times New Roman" panose="02020603050405020304" pitchFamily="18" charset="0"/>
                <a:cs typeface="Times New Roman" panose="02020603050405020304" pitchFamily="18" charset="0"/>
              </a:rPr>
              <a:t>, pages221–225 (2017)</a:t>
            </a:r>
            <a:r>
              <a:rPr lang="zh-CN" altLang="en-US" sz="1400" b="0" i="0" dirty="0">
                <a:solidFill>
                  <a:srgbClr val="00B0F0"/>
                </a:solidFill>
                <a:effectLst/>
                <a:latin typeface="Times New Roman" panose="02020603050405020304" pitchFamily="18" charset="0"/>
                <a:cs typeface="Times New Roman" panose="02020603050405020304" pitchFamily="18" charset="0"/>
              </a:rPr>
              <a:t>；</a:t>
            </a:r>
            <a:r>
              <a:rPr lang="en-US" altLang="zh-CN" sz="1400" b="0" i="0" dirty="0">
                <a:solidFill>
                  <a:srgbClr val="00B0F0"/>
                </a:solidFill>
                <a:effectLst/>
                <a:latin typeface="Times New Roman" panose="02020603050405020304" pitchFamily="18" charset="0"/>
                <a:cs typeface="Times New Roman" panose="02020603050405020304" pitchFamily="18" charset="0"/>
              </a:rPr>
              <a:t>Physical review letters 120.18 (2018): 180603.</a:t>
            </a:r>
            <a:r>
              <a:rPr lang="en-US" altLang="zh-CN" sz="1400" dirty="0">
                <a:solidFill>
                  <a:srgbClr val="00B0F0"/>
                </a:solidFill>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6.  2020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年</a:t>
            </a:r>
            <a:r>
              <a:rPr lang="zh-CN" altLang="en-US" sz="2000" b="0" i="0" dirty="0">
                <a:solidFill>
                  <a:srgbClr val="121212"/>
                </a:solidFill>
                <a:effectLst/>
                <a:latin typeface="Times New Roman" panose="02020603050405020304" pitchFamily="18" charset="0"/>
                <a:ea typeface="楷体" panose="02010609060101010101" pitchFamily="49" charset="-122"/>
                <a:cs typeface="Times New Roman" panose="02020603050405020304" pitchFamily="18" charset="0"/>
              </a:rPr>
              <a:t>谷歌团队使用了链状的</a:t>
            </a:r>
            <a:r>
              <a:rPr lang="en-US" altLang="zh-CN" sz="2000" b="0" i="0" dirty="0">
                <a:solidFill>
                  <a:srgbClr val="121212"/>
                </a:solidFill>
                <a:effectLst/>
                <a:latin typeface="Times New Roman" panose="02020603050405020304" pitchFamily="18" charset="0"/>
                <a:ea typeface="楷体" panose="02010609060101010101" pitchFamily="49" charset="-122"/>
                <a:cs typeface="Times New Roman" panose="02020603050405020304" pitchFamily="18" charset="0"/>
              </a:rPr>
              <a:t>20</a:t>
            </a:r>
            <a:r>
              <a:rPr lang="zh-CN" altLang="en-US" sz="2000" b="0" i="0" dirty="0">
                <a:solidFill>
                  <a:srgbClr val="121212"/>
                </a:solidFill>
                <a:effectLst/>
                <a:latin typeface="Times New Roman" panose="02020603050405020304" pitchFamily="18" charset="0"/>
                <a:ea typeface="楷体" panose="02010609060101010101" pitchFamily="49" charset="-122"/>
                <a:cs typeface="Times New Roman" panose="02020603050405020304" pitchFamily="18" charset="0"/>
              </a:rPr>
              <a:t>个超导比特实现时间晶体，完全使用数字量子模拟来实现多体局域化时间晶体的哈密顿量，即完全使用量子门电路“拼”出来想要的哈密顿量</a:t>
            </a:r>
            <a:r>
              <a:rPr lang="en-US" altLang="zh-CN" sz="2000" b="0" i="0" dirty="0">
                <a:solidFill>
                  <a:srgbClr val="121212"/>
                </a:solidFill>
                <a:effectLst/>
                <a:latin typeface="Times New Roman" panose="02020603050405020304" pitchFamily="18" charset="0"/>
                <a:ea typeface="楷体" panose="02010609060101010101" pitchFamily="49" charset="-122"/>
                <a:cs typeface="Times New Roman" panose="02020603050405020304" pitchFamily="18" charset="0"/>
              </a:rPr>
              <a:t>;</a:t>
            </a:r>
          </a:p>
          <a:p>
            <a:pPr algn="just"/>
            <a:r>
              <a:rPr lang="en-US" altLang="zh-CN" sz="1400" b="0" i="0" dirty="0">
                <a:solidFill>
                  <a:srgbClr val="00B0F0"/>
                </a:solidFill>
                <a:effectLst/>
                <a:latin typeface="Times New Roman" panose="02020603050405020304" pitchFamily="18" charset="0"/>
                <a:cs typeface="Times New Roman" panose="02020603050405020304" pitchFamily="18" charset="0"/>
              </a:rPr>
              <a:t>(PRX Quantum 2.3 (2021): 030346)</a:t>
            </a:r>
            <a:endParaRPr lang="en-US" altLang="zh-CN" sz="14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65722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959125F-A8F1-4223-8AB5-8B9045DC7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33" y="1619416"/>
            <a:ext cx="6094158" cy="3481570"/>
          </a:xfrm>
          <a:prstGeom prst="rect">
            <a:avLst/>
          </a:prstGeom>
        </p:spPr>
      </p:pic>
      <p:pic>
        <p:nvPicPr>
          <p:cNvPr id="7" name="图片 6">
            <a:extLst>
              <a:ext uri="{FF2B5EF4-FFF2-40B4-BE49-F238E27FC236}">
                <a16:creationId xmlns:a16="http://schemas.microsoft.com/office/drawing/2014/main" id="{9C14BC3A-58DA-4368-A38B-25A08C47B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2529" y="1085591"/>
            <a:ext cx="3143250" cy="1771650"/>
          </a:xfrm>
          <a:prstGeom prst="rect">
            <a:avLst/>
          </a:prstGeom>
        </p:spPr>
      </p:pic>
      <p:pic>
        <p:nvPicPr>
          <p:cNvPr id="9" name="图片 8">
            <a:extLst>
              <a:ext uri="{FF2B5EF4-FFF2-40B4-BE49-F238E27FC236}">
                <a16:creationId xmlns:a16="http://schemas.microsoft.com/office/drawing/2014/main" id="{C57B831B-C3B8-4552-9ABD-11B1D4D9FB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2529" y="3360201"/>
            <a:ext cx="3143250" cy="1885950"/>
          </a:xfrm>
          <a:prstGeom prst="rect">
            <a:avLst/>
          </a:prstGeom>
        </p:spPr>
      </p:pic>
      <p:sp>
        <p:nvSpPr>
          <p:cNvPr id="10" name="文本框 9">
            <a:extLst>
              <a:ext uri="{FF2B5EF4-FFF2-40B4-BE49-F238E27FC236}">
                <a16:creationId xmlns:a16="http://schemas.microsoft.com/office/drawing/2014/main" id="{8942BCF5-445C-499F-896B-893D2470FFFE}"/>
              </a:ext>
            </a:extLst>
          </p:cNvPr>
          <p:cNvSpPr txBox="1"/>
          <p:nvPr/>
        </p:nvSpPr>
        <p:spPr>
          <a:xfrm>
            <a:off x="741033" y="355941"/>
            <a:ext cx="2749336" cy="584775"/>
          </a:xfrm>
          <a:prstGeom prst="rect">
            <a:avLst/>
          </a:prstGeom>
          <a:noFill/>
        </p:spPr>
        <p:txBody>
          <a:bodyPr wrap="square" rtlCol="0">
            <a:spAutoFit/>
          </a:bodyPr>
          <a:lstStyle/>
          <a:p>
            <a:pPr algn="just"/>
            <a:r>
              <a:rPr lang="en-US" altLang="zh-CN" sz="3200" dirty="0">
                <a:effectLst/>
                <a:latin typeface="Times New Roman" panose="02020603050405020304" pitchFamily="18" charset="0"/>
                <a:ea typeface="宋体" panose="02010600030101010101" pitchFamily="2" charset="-122"/>
                <a:cs typeface="Times New Roman" panose="02020603050405020304" pitchFamily="18" charset="0"/>
              </a:rPr>
              <a:t>History</a:t>
            </a:r>
            <a:r>
              <a:rPr lang="zh-CN" altLang="en-US" sz="32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32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8A747D8B-3D3A-418F-8BD9-ECDDEA8944F6}"/>
              </a:ext>
            </a:extLst>
          </p:cNvPr>
          <p:cNvSpPr txBox="1"/>
          <p:nvPr/>
        </p:nvSpPr>
        <p:spPr>
          <a:xfrm>
            <a:off x="816844" y="5246151"/>
            <a:ext cx="6865280" cy="369332"/>
          </a:xfrm>
          <a:prstGeom prst="rect">
            <a:avLst/>
          </a:prstGeom>
          <a:noFill/>
        </p:spPr>
        <p:txBody>
          <a:bodyPr wrap="square">
            <a:spAutoFit/>
          </a:bodyPr>
          <a:lstStyle/>
          <a:p>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马里兰</a:t>
            </a:r>
            <a:r>
              <a:rPr lang="zh-CN" altLang="en-US"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600" kern="0" dirty="0">
                <a:effectLst/>
                <a:latin typeface="Times New Roman" panose="02020603050405020304" pitchFamily="18" charset="0"/>
                <a:ea typeface="楷体" panose="02010609060101010101" pitchFamily="49" charset="-122"/>
                <a:cs typeface="Times New Roman" panose="02020603050405020304" pitchFamily="18" charset="0"/>
              </a:rPr>
              <a:t>离子阱</a:t>
            </a:r>
            <a:r>
              <a:rPr lang="zh-CN" altLang="en-US" sz="1800" dirty="0">
                <a:effectLst/>
                <a:latin typeface="Times New Roman" panose="02020603050405020304" pitchFamily="18" charset="0"/>
                <a:ea typeface="楷体" panose="02010609060101010101" pitchFamily="49" charset="-122"/>
                <a:cs typeface="Times New Roman" panose="02020603050405020304" pitchFamily="18" charset="0"/>
              </a:rPr>
              <a:t>）   </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哈佛</a:t>
            </a:r>
            <a:r>
              <a:rPr lang="zh-CN" altLang="en-US"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600" kern="0" dirty="0">
                <a:effectLst/>
                <a:latin typeface="Times New Roman" panose="02020603050405020304" pitchFamily="18" charset="0"/>
                <a:ea typeface="楷体" panose="02010609060101010101" pitchFamily="49" charset="-122"/>
                <a:cs typeface="Times New Roman" panose="02020603050405020304" pitchFamily="18" charset="0"/>
              </a:rPr>
              <a:t>金刚石色心</a:t>
            </a:r>
            <a:r>
              <a:rPr lang="zh-CN" altLang="en-US" sz="1800" dirty="0">
                <a:effectLst/>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kern="0" dirty="0">
                <a:effectLst/>
                <a:latin typeface="Times New Roman" panose="02020603050405020304" pitchFamily="18" charset="0"/>
                <a:ea typeface="楷体" panose="02010609060101010101" pitchFamily="49" charset="-122"/>
                <a:cs typeface="Times New Roman" panose="02020603050405020304" pitchFamily="18" charset="0"/>
              </a:rPr>
              <a:t>耶鲁</a:t>
            </a:r>
            <a:r>
              <a:rPr lang="zh-CN" altLang="en-US" kern="0"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kern="0" dirty="0">
                <a:effectLst/>
                <a:latin typeface="Times New Roman" panose="02020603050405020304" pitchFamily="18" charset="0"/>
                <a:ea typeface="楷体" panose="02010609060101010101" pitchFamily="49" charset="-122"/>
                <a:cs typeface="Times New Roman" panose="02020603050405020304" pitchFamily="18" charset="0"/>
              </a:rPr>
              <a:t>核磁共振</a:t>
            </a:r>
            <a:r>
              <a:rPr lang="zh-CN" altLang="en-US" sz="1800" kern="0" dirty="0">
                <a:effectLst/>
                <a:latin typeface="Times New Roman" panose="02020603050405020304" pitchFamily="18" charset="0"/>
                <a:ea typeface="楷体" panose="02010609060101010101" pitchFamily="49" charset="-122"/>
                <a:cs typeface="Times New Roman" panose="02020603050405020304" pitchFamily="18" charset="0"/>
              </a:rPr>
              <a:t>系统）</a:t>
            </a:r>
            <a:endParaRPr lang="zh-CN" altLang="en-US" dirty="0"/>
          </a:p>
        </p:txBody>
      </p:sp>
    </p:spTree>
    <p:extLst>
      <p:ext uri="{BB962C8B-B14F-4D97-AF65-F5344CB8AC3E}">
        <p14:creationId xmlns:p14="http://schemas.microsoft.com/office/powerpoint/2010/main" val="2412922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558811B-9F88-4CD1-8748-69027470B910}"/>
              </a:ext>
            </a:extLst>
          </p:cNvPr>
          <p:cNvSpPr txBox="1"/>
          <p:nvPr/>
        </p:nvSpPr>
        <p:spPr>
          <a:xfrm>
            <a:off x="741033" y="355941"/>
            <a:ext cx="2749336" cy="584775"/>
          </a:xfrm>
          <a:prstGeom prst="rect">
            <a:avLst/>
          </a:prstGeom>
          <a:noFill/>
        </p:spPr>
        <p:txBody>
          <a:bodyPr wrap="square" rtlCol="0">
            <a:spAutoFit/>
          </a:bodyPr>
          <a:lstStyle/>
          <a:p>
            <a:pPr algn="just"/>
            <a:r>
              <a:rPr lang="en-US" altLang="zh-CN" sz="3200" dirty="0">
                <a:effectLst/>
                <a:latin typeface="Times New Roman" panose="02020603050405020304" pitchFamily="18" charset="0"/>
                <a:ea typeface="宋体" panose="02010600030101010101" pitchFamily="2" charset="-122"/>
                <a:cs typeface="Times New Roman" panose="02020603050405020304" pitchFamily="18" charset="0"/>
              </a:rPr>
              <a:t>History</a:t>
            </a:r>
            <a:r>
              <a:rPr lang="zh-CN" altLang="en-US" sz="32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32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B55B2AF3-9C78-4D7A-A39E-B367A61B8E94}"/>
              </a:ext>
            </a:extLst>
          </p:cNvPr>
          <p:cNvSpPr txBox="1"/>
          <p:nvPr/>
        </p:nvSpPr>
        <p:spPr>
          <a:xfrm>
            <a:off x="1307124" y="1043517"/>
            <a:ext cx="9765322" cy="4985980"/>
          </a:xfrm>
          <a:prstGeom prst="rect">
            <a:avLst/>
          </a:prstGeom>
          <a:noFill/>
        </p:spPr>
        <p:txBody>
          <a:bodyPr wrap="square">
            <a:spAutoFit/>
          </a:bodyPr>
          <a:lstStyle/>
          <a:p>
            <a:pPr algn="just"/>
            <a:r>
              <a:rPr lang="zh-CN" altLang="zh-CN" sz="2000" kern="0" dirty="0">
                <a:effectLst/>
                <a:latin typeface="Times New Roman" panose="02020603050405020304" pitchFamily="18" charset="0"/>
                <a:ea typeface="楷体" panose="02010609060101010101" pitchFamily="49" charset="-122"/>
                <a:cs typeface="Times New Roman" panose="02020603050405020304" pitchFamily="18" charset="0"/>
              </a:rPr>
              <a:t>基于拓扑保护的</a:t>
            </a:r>
            <a:r>
              <a:rPr lang="en-US" altLang="zh-CN" sz="2000" kern="0" dirty="0" err="1">
                <a:effectLst/>
                <a:latin typeface="Times New Roman" panose="02020603050405020304" pitchFamily="18" charset="0"/>
                <a:ea typeface="楷体" panose="02010609060101010101" pitchFamily="49" charset="-122"/>
                <a:cs typeface="Times New Roman" panose="02020603050405020304" pitchFamily="18" charset="0"/>
              </a:rPr>
              <a:t>Floquet</a:t>
            </a:r>
            <a:r>
              <a:rPr lang="zh-CN" altLang="zh-CN" sz="2000" kern="0" dirty="0">
                <a:effectLst/>
                <a:latin typeface="Times New Roman" panose="02020603050405020304" pitchFamily="18" charset="0"/>
                <a:ea typeface="楷体" panose="02010609060101010101" pitchFamily="49" charset="-122"/>
                <a:cs typeface="Times New Roman" panose="02020603050405020304" pitchFamily="18" charset="0"/>
              </a:rPr>
              <a:t>拓扑相方案</a:t>
            </a:r>
            <a:endParaRPr lang="en-US" altLang="zh-CN" sz="2000" kern="0" dirty="0">
              <a:effectLst/>
              <a:latin typeface="Times New Roman" panose="02020603050405020304" pitchFamily="18" charset="0"/>
              <a:ea typeface="楷体" panose="02010609060101010101" pitchFamily="49" charset="-122"/>
              <a:cs typeface="Times New Roman" panose="02020603050405020304" pitchFamily="18" charset="0"/>
            </a:endParaRPr>
          </a:p>
          <a:p>
            <a:pPr algn="just">
              <a:spcAft>
                <a:spcPts val="1200"/>
              </a:spcAft>
            </a:pPr>
            <a:r>
              <a:rPr lang="zh-CN" altLang="en-US" sz="1400" kern="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kern="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Pan, PRR 2020</a:t>
            </a:r>
            <a:r>
              <a:rPr lang="zh-CN" altLang="en-US" sz="1400" kern="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400" kern="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zh-CN" sz="2000" kern="0" dirty="0">
                <a:effectLst/>
                <a:latin typeface="Times New Roman" panose="02020603050405020304" pitchFamily="18" charset="0"/>
                <a:ea typeface="楷体" panose="02010609060101010101" pitchFamily="49" charset="-122"/>
                <a:cs typeface="Times New Roman" panose="02020603050405020304" pitchFamily="18" charset="0"/>
              </a:rPr>
              <a:t>基于超导</a:t>
            </a:r>
            <a:r>
              <a:rPr lang="en-US" altLang="zh-CN" sz="2000" kern="0" dirty="0">
                <a:effectLst/>
                <a:latin typeface="Times New Roman" panose="02020603050405020304" pitchFamily="18" charset="0"/>
                <a:ea typeface="楷体" panose="02010609060101010101" pitchFamily="49" charset="-122"/>
                <a:cs typeface="Times New Roman" panose="02020603050405020304" pitchFamily="18" charset="0"/>
              </a:rPr>
              <a:t>/Majorana</a:t>
            </a:r>
            <a:r>
              <a:rPr lang="zh-CN" altLang="zh-CN" sz="2000" kern="0" dirty="0">
                <a:effectLst/>
                <a:latin typeface="Times New Roman" panose="02020603050405020304" pitchFamily="18" charset="0"/>
                <a:ea typeface="楷体" panose="02010609060101010101" pitchFamily="49" charset="-122"/>
                <a:cs typeface="Times New Roman" panose="02020603050405020304" pitchFamily="18" charset="0"/>
              </a:rPr>
              <a:t>费米子的方案</a:t>
            </a:r>
            <a:endParaRPr lang="en-US" altLang="zh-CN" sz="2000" kern="0" dirty="0">
              <a:effectLst/>
              <a:latin typeface="Times New Roman" panose="02020603050405020304" pitchFamily="18" charset="0"/>
              <a:ea typeface="楷体" panose="02010609060101010101" pitchFamily="49" charset="-122"/>
              <a:cs typeface="Times New Roman" panose="02020603050405020304" pitchFamily="18" charset="0"/>
            </a:endParaRPr>
          </a:p>
          <a:p>
            <a:pPr algn="just">
              <a:spcAft>
                <a:spcPts val="1200"/>
              </a:spcAft>
            </a:pPr>
            <a:r>
              <a:rPr lang="zh-CN" altLang="en-US" sz="1400" kern="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kern="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Gong, PRL 2018;Alicea PRL 2020</a:t>
            </a:r>
            <a:r>
              <a:rPr lang="zh-CN" altLang="en-US" sz="1400" kern="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400" kern="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zh-CN" sz="2000" kern="0" dirty="0">
                <a:effectLst/>
                <a:latin typeface="Times New Roman" panose="02020603050405020304" pitchFamily="18" charset="0"/>
                <a:ea typeface="楷体" panose="02010609060101010101" pitchFamily="49" charset="-122"/>
                <a:cs typeface="Times New Roman" panose="02020603050405020304" pitchFamily="18" charset="0"/>
              </a:rPr>
              <a:t>基于非</a:t>
            </a:r>
            <a:r>
              <a:rPr lang="en-US" altLang="zh-CN" sz="2000" kern="0" dirty="0">
                <a:effectLst/>
                <a:latin typeface="Times New Roman" panose="02020603050405020304" pitchFamily="18" charset="0"/>
                <a:ea typeface="楷体" panose="02010609060101010101" pitchFamily="49" charset="-122"/>
                <a:cs typeface="Times New Roman" panose="02020603050405020304" pitchFamily="18" charset="0"/>
              </a:rPr>
              <a:t>MBL</a:t>
            </a:r>
            <a:r>
              <a:rPr lang="zh-CN" altLang="zh-CN" sz="2000" kern="0" dirty="0">
                <a:effectLst/>
                <a:latin typeface="Times New Roman" panose="02020603050405020304" pitchFamily="18" charset="0"/>
                <a:ea typeface="楷体" panose="02010609060101010101" pitchFamily="49" charset="-122"/>
                <a:cs typeface="Times New Roman" panose="02020603050405020304" pitchFamily="18" charset="0"/>
              </a:rPr>
              <a:t>的</a:t>
            </a:r>
            <a:r>
              <a:rPr lang="en-US" altLang="zh-CN" sz="2000" kern="0" dirty="0">
                <a:effectLst/>
                <a:latin typeface="Times New Roman" panose="02020603050405020304" pitchFamily="18" charset="0"/>
                <a:ea typeface="楷体" panose="02010609060101010101" pitchFamily="49" charset="-122"/>
                <a:cs typeface="Times New Roman" panose="02020603050405020304" pitchFamily="18" charset="0"/>
              </a:rPr>
              <a:t>LMG</a:t>
            </a:r>
            <a:r>
              <a:rPr lang="zh-CN" altLang="zh-CN" sz="2000" kern="0" dirty="0">
                <a:effectLst/>
                <a:latin typeface="Times New Roman" panose="02020603050405020304" pitchFamily="18" charset="0"/>
                <a:ea typeface="楷体" panose="02010609060101010101" pitchFamily="49" charset="-122"/>
                <a:cs typeface="Times New Roman" panose="02020603050405020304" pitchFamily="18" charset="0"/>
              </a:rPr>
              <a:t>模型</a:t>
            </a:r>
            <a:endParaRPr lang="en-US" altLang="zh-CN" sz="2000" kern="0" dirty="0">
              <a:effectLst/>
              <a:latin typeface="Times New Roman" panose="02020603050405020304" pitchFamily="18" charset="0"/>
              <a:ea typeface="楷体" panose="02010609060101010101" pitchFamily="49" charset="-122"/>
              <a:cs typeface="Times New Roman" panose="02020603050405020304" pitchFamily="18" charset="0"/>
            </a:endParaRPr>
          </a:p>
          <a:p>
            <a:pPr algn="just">
              <a:spcAft>
                <a:spcPts val="1200"/>
              </a:spcAft>
            </a:pPr>
            <a:r>
              <a:rPr lang="zh-CN" altLang="en-US" sz="1400" kern="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kern="0" dirty="0" err="1">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Russomanno</a:t>
            </a:r>
            <a:r>
              <a:rPr lang="en-US" altLang="zh-CN" sz="1400" kern="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 PRB 2017</a:t>
            </a:r>
            <a:r>
              <a:rPr lang="zh-CN" altLang="en-US" sz="1400" kern="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400" kern="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zh-CN" sz="2000" kern="0" dirty="0">
                <a:effectLst/>
                <a:latin typeface="Times New Roman" panose="02020603050405020304" pitchFamily="18" charset="0"/>
                <a:ea typeface="楷体" panose="02010609060101010101" pitchFamily="49" charset="-122"/>
                <a:cs typeface="Times New Roman" panose="02020603050405020304" pitchFamily="18" charset="0"/>
              </a:rPr>
              <a:t>北京量子信息科学研究院于海峰团队在超导比特系统上，通过类比量子模拟成功实现了基于</a:t>
            </a:r>
            <a:r>
              <a:rPr lang="en-US" altLang="zh-CN" sz="2000" kern="0" dirty="0">
                <a:effectLst/>
                <a:latin typeface="Times New Roman" panose="02020603050405020304" pitchFamily="18" charset="0"/>
                <a:ea typeface="楷体" panose="02010609060101010101" pitchFamily="49" charset="-122"/>
                <a:cs typeface="Times New Roman" panose="02020603050405020304" pitchFamily="18" charset="0"/>
              </a:rPr>
              <a:t>YPPV</a:t>
            </a:r>
            <a:r>
              <a:rPr lang="zh-CN" altLang="zh-CN" sz="2000" kern="0" dirty="0">
                <a:effectLst/>
                <a:latin typeface="Times New Roman" panose="02020603050405020304" pitchFamily="18" charset="0"/>
                <a:ea typeface="楷体" panose="02010609060101010101" pitchFamily="49" charset="-122"/>
                <a:cs typeface="Times New Roman" panose="02020603050405020304" pitchFamily="18" charset="0"/>
              </a:rPr>
              <a:t>模型的离散时间晶体</a:t>
            </a:r>
            <a:r>
              <a:rPr lang="en-US" altLang="zh-CN" sz="2000" b="0" i="0" dirty="0">
                <a:solidFill>
                  <a:srgbClr val="121212"/>
                </a:solidFill>
                <a:effectLst/>
                <a:latin typeface="Times New Roman" panose="02020603050405020304" pitchFamily="18" charset="0"/>
                <a:ea typeface="楷体" panose="02010609060101010101" pitchFamily="49" charset="-122"/>
                <a:cs typeface="Times New Roman" panose="02020603050405020304" pitchFamily="18" charset="0"/>
              </a:rPr>
              <a:t> </a:t>
            </a:r>
          </a:p>
          <a:p>
            <a:pPr algn="just">
              <a:spcAft>
                <a:spcPts val="1200"/>
              </a:spcAft>
            </a:pPr>
            <a:r>
              <a:rPr lang="zh-CN" altLang="en-US" sz="1400" b="0" i="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b="0" i="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arXiv:2108.00942 (2021)</a:t>
            </a:r>
            <a:r>
              <a:rPr lang="zh-CN" altLang="en-US" sz="1400" b="0" i="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400" kern="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zh-CN" sz="2000" kern="0" dirty="0">
                <a:effectLst/>
                <a:latin typeface="Times New Roman" panose="02020603050405020304" pitchFamily="18" charset="0"/>
                <a:ea typeface="楷体" panose="02010609060101010101" pitchFamily="49" charset="-122"/>
                <a:cs typeface="Times New Roman" panose="02020603050405020304" pitchFamily="18" charset="0"/>
              </a:rPr>
              <a:t>浙江大学王浩华团队实现了一类基于对称性保护拓扑态的边界时间晶体</a:t>
            </a:r>
            <a:endParaRPr lang="en-US" altLang="zh-CN" sz="2000" kern="0" dirty="0">
              <a:effectLst/>
              <a:latin typeface="Times New Roman" panose="02020603050405020304" pitchFamily="18" charset="0"/>
              <a:ea typeface="楷体" panose="02010609060101010101" pitchFamily="49" charset="-122"/>
              <a:cs typeface="Times New Roman" panose="02020603050405020304" pitchFamily="18" charset="0"/>
            </a:endParaRPr>
          </a:p>
          <a:p>
            <a:pPr algn="just">
              <a:spcAft>
                <a:spcPts val="1200"/>
              </a:spcAft>
            </a:pPr>
            <a:r>
              <a:rPr lang="zh-CN" altLang="en-US" sz="1400" b="0" i="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b="0" i="0" dirty="0" err="1">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arXiv</a:t>
            </a:r>
            <a:r>
              <a:rPr lang="en-US" altLang="zh-CN" sz="1400" b="0" i="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 2109.05577 (2021)</a:t>
            </a:r>
            <a:r>
              <a:rPr lang="zh-CN" altLang="en-US" sz="1400" b="0" i="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400" b="0" i="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zh-CN" sz="2000" kern="0" dirty="0">
                <a:effectLst/>
                <a:latin typeface="Times New Roman" panose="02020603050405020304" pitchFamily="18" charset="0"/>
                <a:ea typeface="楷体" panose="02010609060101010101" pitchFamily="49" charset="-122"/>
                <a:cs typeface="Times New Roman" panose="02020603050405020304" pitchFamily="18" charset="0"/>
              </a:rPr>
              <a:t>经典预热化离散时间晶体</a:t>
            </a:r>
            <a:endParaRPr lang="en-US" altLang="zh-CN" sz="2000" kern="0" dirty="0">
              <a:effectLst/>
              <a:latin typeface="Times New Roman" panose="02020603050405020304" pitchFamily="18" charset="0"/>
              <a:ea typeface="楷体" panose="02010609060101010101" pitchFamily="49" charset="-122"/>
              <a:cs typeface="Times New Roman" panose="02020603050405020304" pitchFamily="18" charset="0"/>
            </a:endParaRPr>
          </a:p>
          <a:p>
            <a:pPr algn="just">
              <a:spcAft>
                <a:spcPts val="1200"/>
              </a:spcAft>
            </a:pPr>
            <a:r>
              <a:rPr lang="zh-CN" altLang="en-US" sz="1400" b="1" i="0" kern="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kern="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 PRL </a:t>
            </a:r>
            <a:r>
              <a:rPr lang="en-US" altLang="zh-CN" sz="1400" b="0" i="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127.14 (2021): 140603.</a:t>
            </a:r>
            <a:r>
              <a:rPr lang="zh-CN" altLang="en-US" sz="1400" b="1" i="0" kern="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400" b="1" kern="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zh-CN" sz="2000" kern="0" dirty="0">
                <a:effectLst/>
                <a:latin typeface="Times New Roman" panose="02020603050405020304" pitchFamily="18" charset="0"/>
                <a:ea typeface="楷体" panose="02010609060101010101" pitchFamily="49" charset="-122"/>
                <a:cs typeface="Times New Roman" panose="02020603050405020304" pitchFamily="18" charset="0"/>
              </a:rPr>
              <a:t>基于元胞自动机的离散时间晶体</a:t>
            </a:r>
            <a:endParaRPr lang="en-US" altLang="zh-CN" sz="2000" kern="0" dirty="0">
              <a:effectLst/>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1400" b="1" i="0" kern="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b="0" i="0" dirty="0">
                <a:solidFill>
                  <a:srgbClr val="00B0F0"/>
                </a:solidFill>
                <a:effectLst/>
                <a:latin typeface="Times New Roman" panose="02020603050405020304" pitchFamily="18" charset="0"/>
                <a:ea typeface="楷体" panose="02010609060101010101" pitchFamily="49" charset="-122"/>
                <a:cs typeface="Times New Roman" panose="02020603050405020304" pitchFamily="18" charset="0"/>
              </a:rPr>
              <a:t>arXiv:2110.00585 (2021)</a:t>
            </a:r>
            <a:r>
              <a:rPr lang="zh-CN" altLang="en-US" sz="1400" b="1" i="0" kern="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4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文本框 14">
            <a:extLst>
              <a:ext uri="{FF2B5EF4-FFF2-40B4-BE49-F238E27FC236}">
                <a16:creationId xmlns:a16="http://schemas.microsoft.com/office/drawing/2014/main" id="{6C4B51E0-484E-4E53-AF01-C3367F9036AB}"/>
              </a:ext>
            </a:extLst>
          </p:cNvPr>
          <p:cNvSpPr txBox="1"/>
          <p:nvPr/>
        </p:nvSpPr>
        <p:spPr>
          <a:xfrm>
            <a:off x="7123001" y="831522"/>
            <a:ext cx="4391450" cy="1508105"/>
          </a:xfrm>
          <a:prstGeom prst="rect">
            <a:avLst/>
          </a:prstGeom>
          <a:noFill/>
        </p:spPr>
        <p:txBody>
          <a:bodyPr wrap="square" rtlCol="0">
            <a:spAutoFit/>
          </a:bodyPr>
          <a:lstStyle/>
          <a:p>
            <a:pPr>
              <a:spcAft>
                <a:spcPts val="1200"/>
              </a:spcAft>
            </a:pPr>
            <a:r>
              <a:rPr lang="en-US" altLang="zh-CN" dirty="0">
                <a:solidFill>
                  <a:srgbClr val="FF0000"/>
                </a:solidFill>
                <a:latin typeface="Times New Roman" panose="02020603050405020304" pitchFamily="18" charset="0"/>
                <a:cs typeface="Times New Roman" panose="02020603050405020304" pitchFamily="18" charset="0"/>
              </a:rPr>
              <a:t>Focus on</a:t>
            </a:r>
            <a:r>
              <a:rPr lang="zh-CN" altLang="en-US" dirty="0">
                <a:solidFill>
                  <a:srgbClr val="FF0000"/>
                </a:solidFill>
                <a:latin typeface="Times New Roman" panose="02020603050405020304" pitchFamily="18" charset="0"/>
                <a:cs typeface="Times New Roman" panose="02020603050405020304" pitchFamily="18" charset="0"/>
              </a:rPr>
              <a:t>：</a:t>
            </a:r>
            <a:endParaRPr lang="en-US" altLang="zh-CN" dirty="0">
              <a:solidFill>
                <a:srgbClr val="FF0000"/>
              </a:solidFill>
              <a:latin typeface="Times New Roman" panose="02020603050405020304" pitchFamily="18" charset="0"/>
              <a:cs typeface="Times New Roman" panose="02020603050405020304" pitchFamily="18" charset="0"/>
            </a:endParaRPr>
          </a:p>
          <a:p>
            <a:pPr>
              <a:spcAft>
                <a:spcPts val="1200"/>
              </a:spcAft>
            </a:pPr>
            <a:r>
              <a:rPr lang="en-US" altLang="zh-CN" dirty="0">
                <a:solidFill>
                  <a:srgbClr val="FF0000"/>
                </a:solidFill>
                <a:latin typeface="Times New Roman" panose="02020603050405020304" pitchFamily="18" charset="0"/>
                <a:cs typeface="Times New Roman" panose="02020603050405020304" pitchFamily="18" charset="0"/>
              </a:rPr>
              <a:t>1. </a:t>
            </a:r>
            <a:r>
              <a:rPr lang="en-US" altLang="zh-CN" sz="1800" kern="0" spc="75" dirty="0">
                <a:solidFill>
                  <a:srgbClr val="FF0000"/>
                </a:solidFill>
                <a:effectLst/>
                <a:latin typeface="Times New Roman" panose="02020603050405020304" pitchFamily="18" charset="0"/>
                <a:ea typeface="宋体" panose="02010600030101010101" pitchFamily="2" charset="-122"/>
              </a:rPr>
              <a:t>periodically driven (</a:t>
            </a:r>
            <a:r>
              <a:rPr lang="en-US" altLang="zh-CN" sz="1800" kern="0" spc="75" dirty="0" err="1">
                <a:solidFill>
                  <a:srgbClr val="FF0000"/>
                </a:solidFill>
                <a:effectLst/>
                <a:latin typeface="Times New Roman" panose="02020603050405020304" pitchFamily="18" charset="0"/>
                <a:ea typeface="宋体" panose="02010600030101010101" pitchFamily="2" charset="-122"/>
              </a:rPr>
              <a:t>Floquet</a:t>
            </a:r>
            <a:r>
              <a:rPr lang="en-US" altLang="zh-CN" sz="1800" kern="0" spc="75" dirty="0">
                <a:solidFill>
                  <a:srgbClr val="FF0000"/>
                </a:solidFill>
                <a:effectLst/>
                <a:latin typeface="Times New Roman" panose="02020603050405020304" pitchFamily="18" charset="0"/>
                <a:ea typeface="宋体" panose="02010600030101010101" pitchFamily="2" charset="-122"/>
              </a:rPr>
              <a:t>) quantum many-body systems</a:t>
            </a:r>
            <a:endParaRPr lang="en-US" altLang="zh-CN" dirty="0">
              <a:solidFill>
                <a:srgbClr val="FF0000"/>
              </a:solidFill>
              <a:latin typeface="Times New Roman" panose="02020603050405020304" pitchFamily="18" charset="0"/>
              <a:cs typeface="Times New Roman" panose="02020603050405020304" pitchFamily="18" charset="0"/>
            </a:endParaRPr>
          </a:p>
          <a:p>
            <a:pPr>
              <a:spcAft>
                <a:spcPts val="1200"/>
              </a:spcAft>
            </a:pPr>
            <a:r>
              <a:rPr lang="en-US" altLang="zh-CN" dirty="0">
                <a:solidFill>
                  <a:srgbClr val="FF0000"/>
                </a:solidFill>
                <a:latin typeface="Times New Roman" panose="02020603050405020304" pitchFamily="18" charset="0"/>
                <a:cs typeface="Times New Roman" panose="02020603050405020304" pitchFamily="18" charset="0"/>
              </a:rPr>
              <a:t>2. </a:t>
            </a:r>
            <a:r>
              <a:rPr lang="en-US" altLang="zh-CN" sz="1800" kern="0" spc="75" dirty="0">
                <a:solidFill>
                  <a:srgbClr val="FF0000"/>
                </a:solidFill>
                <a:effectLst/>
                <a:latin typeface="Times New Roman" panose="02020603050405020304" pitchFamily="18" charset="0"/>
                <a:ea typeface="宋体" panose="02010600030101010101" pitchFamily="2" charset="-122"/>
              </a:rPr>
              <a:t>open system    </a:t>
            </a:r>
            <a:r>
              <a:rPr lang="en-US" altLang="zh-CN" dirty="0">
                <a:solidFill>
                  <a:srgbClr val="FF0000"/>
                </a:solidFill>
                <a:latin typeface="Times New Roman" panose="02020603050405020304" pitchFamily="18" charset="0"/>
                <a:cs typeface="Times New Roman" panose="02020603050405020304" pitchFamily="18" charset="0"/>
              </a:rPr>
              <a:t>etc.</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8740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AF26DCB-92D0-4861-B1EC-2EA08A3081FF}"/>
              </a:ext>
            </a:extLst>
          </p:cNvPr>
          <p:cNvSpPr txBox="1"/>
          <p:nvPr/>
        </p:nvSpPr>
        <p:spPr>
          <a:xfrm>
            <a:off x="741033" y="355941"/>
            <a:ext cx="3621296" cy="584775"/>
          </a:xfrm>
          <a:prstGeom prst="rect">
            <a:avLst/>
          </a:prstGeom>
          <a:noFill/>
        </p:spPr>
        <p:txBody>
          <a:bodyPr wrap="square" rtlCol="0">
            <a:spAutoFit/>
          </a:bodyPr>
          <a:lstStyle/>
          <a:p>
            <a:pPr algn="just"/>
            <a:r>
              <a:rPr lang="en-US" altLang="zh-CN" sz="3200" dirty="0">
                <a:latin typeface="Times New Roman" panose="02020603050405020304" pitchFamily="18" charset="0"/>
                <a:ea typeface="宋体" panose="02010600030101010101" pitchFamily="2" charset="-122"/>
                <a:cs typeface="Times New Roman" panose="02020603050405020304" pitchFamily="18" charset="0"/>
              </a:rPr>
              <a:t>F</a:t>
            </a:r>
            <a:r>
              <a:rPr lang="en-US" altLang="zh-CN" sz="3200" dirty="0">
                <a:effectLst/>
                <a:latin typeface="Times New Roman" panose="02020603050405020304" pitchFamily="18" charset="0"/>
                <a:ea typeface="宋体" panose="02010600030101010101" pitchFamily="2" charset="-122"/>
                <a:cs typeface="Times New Roman" panose="02020603050405020304" pitchFamily="18" charset="0"/>
              </a:rPr>
              <a:t>urther </a:t>
            </a:r>
            <a:r>
              <a:rPr lang="en-US" altLang="zh-CN" sz="3200"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3200" dirty="0">
                <a:effectLst/>
                <a:latin typeface="Times New Roman" panose="02020603050405020304" pitchFamily="18" charset="0"/>
                <a:ea typeface="宋体" panose="02010600030101010101" pitchFamily="2" charset="-122"/>
                <a:cs typeface="Times New Roman" panose="02020603050405020304" pitchFamily="18" charset="0"/>
              </a:rPr>
              <a:t>esearch</a:t>
            </a:r>
            <a:r>
              <a:rPr lang="zh-CN" altLang="en-US" sz="32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32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20E28623-4CD3-43A1-81EB-8A7F3DB75DE5}"/>
              </a:ext>
            </a:extLst>
          </p:cNvPr>
          <p:cNvSpPr txBox="1"/>
          <p:nvPr/>
        </p:nvSpPr>
        <p:spPr>
          <a:xfrm>
            <a:off x="1372571" y="1598123"/>
            <a:ext cx="9446858" cy="2677656"/>
          </a:xfrm>
          <a:prstGeom prst="rect">
            <a:avLst/>
          </a:prstGeom>
          <a:noFill/>
        </p:spPr>
        <p:txBody>
          <a:bodyPr wrap="square">
            <a:spAutoFit/>
          </a:bodyPr>
          <a:lstStyle/>
          <a:p>
            <a:pPr algn="just"/>
            <a:r>
              <a:rPr lang="zh-CN" altLang="zh-CN" sz="2400" dirty="0">
                <a:effectLst/>
                <a:latin typeface="Times New Roman" panose="02020603050405020304" pitchFamily="18" charset="0"/>
                <a:ea typeface="楷体" panose="02010609060101010101" pitchFamily="49" charset="-122"/>
                <a:cs typeface="Times New Roman" panose="02020603050405020304" pitchFamily="18" charset="0"/>
              </a:rPr>
              <a:t>想要在理论上通过量子引导的方式，将自旋</a:t>
            </a:r>
            <a:r>
              <a:rPr lang="en-US" altLang="zh-CN" sz="2400" dirty="0">
                <a:effectLst/>
                <a:latin typeface="Times New Roman" panose="02020603050405020304" pitchFamily="18" charset="0"/>
                <a:ea typeface="楷体" panose="02010609060101010101" pitchFamily="49" charset="-122"/>
                <a:cs typeface="Times New Roman" panose="02020603050405020304" pitchFamily="18" charset="0"/>
              </a:rPr>
              <a:t>1/2</a:t>
            </a:r>
            <a:r>
              <a:rPr lang="zh-CN" altLang="zh-CN" sz="2400" dirty="0">
                <a:effectLst/>
                <a:latin typeface="Times New Roman" panose="02020603050405020304" pitchFamily="18" charset="0"/>
                <a:ea typeface="楷体" panose="02010609060101010101" pitchFamily="49" charset="-122"/>
                <a:cs typeface="Times New Roman" panose="02020603050405020304" pitchFamily="18" charset="0"/>
              </a:rPr>
              <a:t>的量子态或</a:t>
            </a:r>
            <a:r>
              <a:rPr lang="en-US" altLang="zh-CN" sz="2400" dirty="0">
                <a:effectLst/>
                <a:latin typeface="Times New Roman" panose="02020603050405020304" pitchFamily="18" charset="0"/>
                <a:ea typeface="楷体" panose="02010609060101010101" pitchFamily="49" charset="-122"/>
                <a:cs typeface="Times New Roman" panose="02020603050405020304" pitchFamily="18" charset="0"/>
              </a:rPr>
              <a:t>a chain of spin-1state</a:t>
            </a:r>
            <a:r>
              <a:rPr lang="zh-CN" altLang="zh-CN" sz="2400" dirty="0">
                <a:effectLst/>
                <a:latin typeface="Times New Roman" panose="02020603050405020304" pitchFamily="18" charset="0"/>
                <a:ea typeface="楷体" panose="02010609060101010101" pitchFamily="49" charset="-122"/>
                <a:cs typeface="Times New Roman" panose="02020603050405020304" pitchFamily="18" charset="0"/>
              </a:rPr>
              <a:t>做成时间晶体。在</a:t>
            </a:r>
            <a:r>
              <a:rPr lang="en-US" altLang="zh-CN" sz="2400" dirty="0">
                <a:effectLst/>
                <a:latin typeface="Times New Roman" panose="02020603050405020304" pitchFamily="18" charset="0"/>
                <a:ea typeface="楷体" panose="02010609060101010101" pitchFamily="49" charset="-122"/>
                <a:cs typeface="Times New Roman" panose="02020603050405020304" pitchFamily="18" charset="0"/>
              </a:rPr>
              <a:t>Gefen</a:t>
            </a:r>
            <a:r>
              <a:rPr lang="zh-CN" altLang="zh-CN" sz="2400" dirty="0">
                <a:effectLst/>
                <a:latin typeface="Times New Roman" panose="02020603050405020304" pitchFamily="18" charset="0"/>
                <a:ea typeface="楷体" panose="02010609060101010101" pitchFamily="49" charset="-122"/>
                <a:cs typeface="Times New Roman" panose="02020603050405020304" pitchFamily="18" charset="0"/>
              </a:rPr>
              <a:t>的报告中，他通过</a:t>
            </a:r>
            <a:r>
              <a:rPr lang="en-US" altLang="zh-CN" sz="2400" dirty="0">
                <a:effectLst/>
                <a:latin typeface="Times New Roman" panose="02020603050405020304" pitchFamily="18" charset="0"/>
                <a:ea typeface="楷体" panose="02010609060101010101" pitchFamily="49" charset="-122"/>
                <a:cs typeface="Times New Roman" panose="02020603050405020304" pitchFamily="18" charset="0"/>
              </a:rPr>
              <a:t>quantum steering</a:t>
            </a:r>
            <a:r>
              <a:rPr lang="zh-CN" altLang="zh-CN" sz="2400" dirty="0">
                <a:effectLst/>
                <a:latin typeface="Times New Roman" panose="02020603050405020304" pitchFamily="18" charset="0"/>
                <a:ea typeface="楷体" panose="02010609060101010101" pitchFamily="49" charset="-122"/>
                <a:cs typeface="Times New Roman" panose="02020603050405020304" pitchFamily="18" charset="0"/>
              </a:rPr>
              <a:t>距离将自旋</a:t>
            </a:r>
            <a:r>
              <a:rPr lang="en-US" altLang="zh-CN" sz="2400" dirty="0">
                <a:effectLst/>
                <a:latin typeface="Times New Roman" panose="02020603050405020304" pitchFamily="18" charset="0"/>
                <a:ea typeface="楷体" panose="02010609060101010101" pitchFamily="49" charset="-122"/>
                <a:cs typeface="Times New Roman" panose="02020603050405020304" pitchFamily="18" charset="0"/>
              </a:rPr>
              <a:t>1/2</a:t>
            </a:r>
            <a:r>
              <a:rPr lang="zh-CN" altLang="zh-CN" sz="2400" dirty="0">
                <a:effectLst/>
                <a:latin typeface="Times New Roman" panose="02020603050405020304" pitchFamily="18" charset="0"/>
                <a:ea typeface="楷体" panose="02010609060101010101" pitchFamily="49" charset="-122"/>
                <a:cs typeface="Times New Roman" panose="02020603050405020304" pitchFamily="18" charset="0"/>
              </a:rPr>
              <a:t>的量子态，引导到自旋单态；将</a:t>
            </a:r>
            <a:r>
              <a:rPr lang="en-US" altLang="zh-CN" sz="2400" dirty="0">
                <a:effectLst/>
                <a:latin typeface="Times New Roman" panose="02020603050405020304" pitchFamily="18" charset="0"/>
                <a:ea typeface="楷体" panose="02010609060101010101" pitchFamily="49" charset="-122"/>
                <a:cs typeface="Times New Roman" panose="02020603050405020304" pitchFamily="18" charset="0"/>
              </a:rPr>
              <a:t>a chain of spin-1state </a:t>
            </a:r>
            <a:r>
              <a:rPr lang="zh-CN" altLang="zh-CN" sz="2400" dirty="0">
                <a:effectLst/>
                <a:latin typeface="Times New Roman" panose="02020603050405020304" pitchFamily="18" charset="0"/>
                <a:ea typeface="楷体" panose="02010609060101010101" pitchFamily="49" charset="-122"/>
                <a:cs typeface="Times New Roman" panose="02020603050405020304" pitchFamily="18" charset="0"/>
              </a:rPr>
              <a:t>引导成</a:t>
            </a:r>
            <a:r>
              <a:rPr lang="en-US" altLang="zh-CN" sz="2400" dirty="0">
                <a:effectLst/>
                <a:latin typeface="Times New Roman" panose="02020603050405020304" pitchFamily="18" charset="0"/>
                <a:ea typeface="楷体" panose="02010609060101010101" pitchFamily="49" charset="-122"/>
                <a:cs typeface="Times New Roman" panose="02020603050405020304" pitchFamily="18" charset="0"/>
              </a:rPr>
              <a:t>AKLT state</a:t>
            </a:r>
            <a:r>
              <a:rPr lang="zh-CN" altLang="zh-CN" sz="2400" dirty="0">
                <a:effectLst/>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2400" kern="0" dirty="0">
                <a:effectLst/>
                <a:latin typeface="Times New Roman" panose="02020603050405020304" pitchFamily="18" charset="0"/>
                <a:ea typeface="楷体" panose="02010609060101010101" pitchFamily="49" charset="-122"/>
                <a:cs typeface="Times New Roman" panose="02020603050405020304" pitchFamily="18" charset="0"/>
              </a:rPr>
              <a:t>11</a:t>
            </a:r>
            <a:r>
              <a:rPr lang="zh-CN" altLang="zh-CN" sz="2400" kern="0" dirty="0">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effectLst/>
                <a:latin typeface="Times New Roman" panose="02020603050405020304" pitchFamily="18" charset="0"/>
                <a:ea typeface="楷体" panose="02010609060101010101" pitchFamily="49" charset="-122"/>
                <a:cs typeface="Times New Roman" panose="02020603050405020304" pitchFamily="18" charset="0"/>
              </a:rPr>
              <a:t>1-1</a:t>
            </a:r>
            <a:r>
              <a:rPr lang="zh-CN" altLang="zh-CN" sz="2400" kern="0" dirty="0">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effectLst/>
                <a:latin typeface="Times New Roman" panose="02020603050405020304" pitchFamily="18" charset="0"/>
                <a:ea typeface="楷体" panose="02010609060101010101" pitchFamily="49" charset="-122"/>
                <a:cs typeface="Times New Roman" panose="02020603050405020304" pitchFamily="18" charset="0"/>
              </a:rPr>
              <a:t>10</a:t>
            </a:r>
            <a:r>
              <a:rPr lang="zh-CN" altLang="zh-CN" sz="2400" kern="0" dirty="0">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effectLst/>
                <a:latin typeface="Times New Roman" panose="02020603050405020304" pitchFamily="18" charset="0"/>
                <a:ea typeface="楷体" panose="02010609060101010101" pitchFamily="49" charset="-122"/>
                <a:cs typeface="Times New Roman" panose="02020603050405020304" pitchFamily="18" charset="0"/>
              </a:rPr>
              <a:t>00</a:t>
            </a:r>
            <a:r>
              <a:rPr lang="zh-CN" altLang="zh-CN" sz="2400" kern="0" dirty="0">
                <a:effectLst/>
                <a:latin typeface="Times New Roman" panose="02020603050405020304" pitchFamily="18" charset="0"/>
                <a:ea typeface="楷体" panose="02010609060101010101" pitchFamily="49" charset="-122"/>
                <a:cs typeface="Times New Roman" panose="02020603050405020304" pitchFamily="18" charset="0"/>
              </a:rPr>
              <a:t>。主要的工作为学习理解</a:t>
            </a:r>
            <a:r>
              <a:rPr lang="en-US" altLang="zh-CN" sz="2400" kern="0" dirty="0">
                <a:effectLst/>
                <a:latin typeface="Times New Roman" panose="02020603050405020304" pitchFamily="18" charset="0"/>
                <a:ea typeface="楷体" panose="02010609060101010101" pitchFamily="49" charset="-122"/>
                <a:cs typeface="Times New Roman" panose="02020603050405020304" pitchFamily="18" charset="0"/>
              </a:rPr>
              <a:t>quantum steering protocol</a:t>
            </a:r>
            <a:r>
              <a:rPr lang="zh-CN" altLang="zh-CN" sz="2400" kern="0" dirty="0">
                <a:effectLst/>
                <a:latin typeface="Times New Roman" panose="02020603050405020304" pitchFamily="18" charset="0"/>
                <a:ea typeface="楷体" panose="02010609060101010101" pitchFamily="49" charset="-122"/>
                <a:cs typeface="Times New Roman" panose="02020603050405020304" pitchFamily="18" charset="0"/>
              </a:rPr>
              <a:t>的算法</a:t>
            </a:r>
            <a:r>
              <a:rPr lang="zh-CN" altLang="en-US" sz="2400" kern="0" dirty="0">
                <a:effectLst/>
                <a:latin typeface="Times New Roman" panose="02020603050405020304" pitchFamily="18" charset="0"/>
                <a:ea typeface="楷体" panose="02010609060101010101" pitchFamily="49" charset="-122"/>
                <a:cs typeface="Times New Roman" panose="02020603050405020304" pitchFamily="18" charset="0"/>
              </a:rPr>
              <a:t>，之后操控上述两个 量子态。</a:t>
            </a:r>
            <a:endParaRPr lang="en-US" altLang="zh-CN" sz="2400" kern="0" dirty="0">
              <a:effectLst/>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kern="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（待修改）</a:t>
            </a:r>
            <a:endParaRPr lang="zh-CN" altLang="en-US" sz="24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96096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1539240" y="393700"/>
            <a:ext cx="9112885" cy="583565"/>
          </a:xfrm>
          <a:prstGeom prst="rect">
            <a:avLst/>
          </a:prstGeom>
          <a:noFill/>
        </p:spPr>
        <p:txBody>
          <a:bodyPr wrap="square" rtlCol="0">
            <a:spAutoFit/>
          </a:bodyPr>
          <a:lstStyle/>
          <a:p>
            <a:pPr algn="ctr"/>
            <a:r>
              <a:rPr lang="en-US" sz="3200">
                <a:latin typeface="Times New Roman Regular" panose="02020503050405090304" charset="0"/>
                <a:cs typeface="Times New Roman Regular" panose="02020503050405090304" charset="0"/>
              </a:rPr>
              <a:t>References </a:t>
            </a:r>
          </a:p>
        </p:txBody>
      </p:sp>
      <p:sp>
        <p:nvSpPr>
          <p:cNvPr id="2" name="Text Box 1"/>
          <p:cNvSpPr txBox="1"/>
          <p:nvPr/>
        </p:nvSpPr>
        <p:spPr>
          <a:xfrm>
            <a:off x="467360" y="1391920"/>
            <a:ext cx="11056620" cy="4801314"/>
          </a:xfrm>
          <a:prstGeom prst="rect">
            <a:avLst/>
          </a:prstGeom>
          <a:noFill/>
        </p:spPr>
        <p:txBody>
          <a:bodyPr wrap="square" rtlCol="0">
            <a:spAutoFit/>
          </a:bodyPr>
          <a:lstStyle/>
          <a:p>
            <a:pPr algn="l"/>
            <a:r>
              <a:rPr lang="en-US" dirty="0">
                <a:latin typeface="Times New Roman Regular" panose="02020503050405090304" charset="0"/>
                <a:cs typeface="Times New Roman Regular" panose="02020503050405090304" charset="0"/>
              </a:rPr>
              <a:t>[1] Roy, S., Chalker, J. T., </a:t>
            </a:r>
            <a:r>
              <a:rPr lang="en-US" dirty="0" err="1">
                <a:latin typeface="Times New Roman Regular" panose="02020503050405090304" charset="0"/>
                <a:cs typeface="Times New Roman Regular" panose="02020503050405090304" charset="0"/>
              </a:rPr>
              <a:t>Gornyi</a:t>
            </a:r>
            <a:r>
              <a:rPr lang="en-US" dirty="0">
                <a:latin typeface="Times New Roman Regular" panose="02020503050405090304" charset="0"/>
                <a:cs typeface="Times New Roman Regular" panose="02020503050405090304" charset="0"/>
              </a:rPr>
              <a:t>, I. V., &amp; Gefen, Y. (2020). Measurement-induced steering of quantum systems. Physical Review Research, 2(3), 033347.</a:t>
            </a:r>
          </a:p>
          <a:p>
            <a:pPr algn="l"/>
            <a:r>
              <a:rPr lang="en-US" dirty="0">
                <a:latin typeface="Times New Roman Regular" panose="02020503050405090304" charset="0"/>
                <a:cs typeface="Times New Roman Regular" panose="02020503050405090304" charset="0"/>
              </a:rPr>
              <a:t>[2] </a:t>
            </a:r>
            <a:r>
              <a:rPr lang="en-US" dirty="0" err="1">
                <a:latin typeface="Times New Roman Regular" panose="02020503050405090304" charset="0"/>
                <a:cs typeface="Times New Roman Regular" panose="02020503050405090304" charset="0"/>
              </a:rPr>
              <a:t>Herasymenko</a:t>
            </a:r>
            <a:r>
              <a:rPr lang="en-US" dirty="0">
                <a:latin typeface="Times New Roman Regular" panose="02020503050405090304" charset="0"/>
                <a:cs typeface="Times New Roman Regular" panose="02020503050405090304" charset="0"/>
              </a:rPr>
              <a:t>, Y., </a:t>
            </a:r>
            <a:r>
              <a:rPr lang="en-US" dirty="0" err="1">
                <a:latin typeface="Times New Roman Regular" panose="02020503050405090304" charset="0"/>
                <a:cs typeface="Times New Roman Regular" panose="02020503050405090304" charset="0"/>
              </a:rPr>
              <a:t>Gornyi</a:t>
            </a:r>
            <a:r>
              <a:rPr lang="en-US" dirty="0">
                <a:latin typeface="Times New Roman Regular" panose="02020503050405090304" charset="0"/>
                <a:cs typeface="Times New Roman Regular" panose="02020503050405090304" charset="0"/>
              </a:rPr>
              <a:t>, I., &amp; Gefen, Y. (2021). Measurement-driven navigation in many-body Hilbert space: Active-decision steering. </a:t>
            </a:r>
            <a:r>
              <a:rPr lang="en-US" dirty="0" err="1">
                <a:latin typeface="Times New Roman Regular" panose="02020503050405090304" charset="0"/>
                <a:cs typeface="Times New Roman Regular" panose="02020503050405090304" charset="0"/>
              </a:rPr>
              <a:t>arXiv</a:t>
            </a:r>
            <a:r>
              <a:rPr lang="en-US" dirty="0">
                <a:latin typeface="Times New Roman Regular" panose="02020503050405090304" charset="0"/>
                <a:cs typeface="Times New Roman Regular" panose="02020503050405090304" charset="0"/>
              </a:rPr>
              <a:t> preprint arXiv:2111.09306.</a:t>
            </a:r>
          </a:p>
          <a:p>
            <a:pPr algn="l"/>
            <a:r>
              <a:rPr lang="en-US" dirty="0">
                <a:latin typeface="Times New Roman Regular" panose="02020503050405090304" charset="0"/>
                <a:cs typeface="Times New Roman Regular" panose="02020503050405090304" charset="0"/>
              </a:rPr>
              <a:t>[3] Zhang, J., Liu, Y. X., Wu, R. B., Jacobs, K., &amp; Nori, F. (2017). Quantum feedback: theory, experiments, and applications. Physics Reports, 679, 1-60.</a:t>
            </a:r>
          </a:p>
          <a:p>
            <a:pPr algn="l"/>
            <a:r>
              <a:rPr lang="en-US" dirty="0">
                <a:latin typeface="Times New Roman Regular" panose="02020503050405090304" charset="0"/>
                <a:cs typeface="Times New Roman Regular" panose="02020503050405090304" charset="0"/>
              </a:rPr>
              <a:t>[4] </a:t>
            </a:r>
            <a:r>
              <a:rPr lang="en-US" dirty="0" err="1">
                <a:latin typeface="Times New Roman Regular" panose="02020503050405090304" charset="0"/>
                <a:cs typeface="Times New Roman Regular" panose="02020503050405090304" charset="0"/>
              </a:rPr>
              <a:t>Altafini</a:t>
            </a:r>
            <a:r>
              <a:rPr lang="en-US" dirty="0">
                <a:latin typeface="Times New Roman Regular" panose="02020503050405090304" charset="0"/>
                <a:cs typeface="Times New Roman Regular" panose="02020503050405090304" charset="0"/>
              </a:rPr>
              <a:t>, C., &amp; </a:t>
            </a:r>
            <a:r>
              <a:rPr lang="en-US" dirty="0" err="1">
                <a:latin typeface="Times New Roman Regular" panose="02020503050405090304" charset="0"/>
                <a:cs typeface="Times New Roman Regular" panose="02020503050405090304" charset="0"/>
              </a:rPr>
              <a:t>Ticozzi</a:t>
            </a:r>
            <a:r>
              <a:rPr lang="en-US" dirty="0">
                <a:latin typeface="Times New Roman Regular" panose="02020503050405090304" charset="0"/>
                <a:cs typeface="Times New Roman Regular" panose="02020503050405090304" charset="0"/>
              </a:rPr>
              <a:t>, F. (2012). Modeling and control of quantum systems: an introduction. IEEE Transactions on Automatic Control, 57(8), 1898-1917.</a:t>
            </a:r>
          </a:p>
          <a:p>
            <a:pPr algn="l"/>
            <a:r>
              <a:rPr lang="en-US" dirty="0">
                <a:latin typeface="Times New Roman Regular" panose="02020503050405090304" charset="0"/>
                <a:cs typeface="Times New Roman Regular" panose="02020503050405090304" charset="0"/>
              </a:rPr>
              <a:t>[5] </a:t>
            </a:r>
            <a:r>
              <a:rPr lang="en-US" dirty="0" err="1">
                <a:latin typeface="Times New Roman Regular" panose="02020503050405090304" charset="0"/>
                <a:cs typeface="Times New Roman Regular" panose="02020503050405090304" charset="0"/>
              </a:rPr>
              <a:t>Belavkin</a:t>
            </a:r>
            <a:r>
              <a:rPr lang="en-US" dirty="0">
                <a:latin typeface="Times New Roman Regular" panose="02020503050405090304" charset="0"/>
                <a:cs typeface="Times New Roman Regular" panose="02020503050405090304" charset="0"/>
              </a:rPr>
              <a:t>, V. P. (1992). Quantum stochastic calculus and quantum nonlinear filtering. Journal of Multivariate analysis, 42(2), 171-201.</a:t>
            </a:r>
          </a:p>
          <a:p>
            <a:pPr algn="l"/>
            <a:r>
              <a:rPr lang="en-US" dirty="0">
                <a:latin typeface="Times New Roman Regular" panose="02020503050405090304" charset="0"/>
                <a:cs typeface="Times New Roman Regular" panose="02020503050405090304" charset="0"/>
              </a:rPr>
              <a:t>[6] </a:t>
            </a:r>
            <a:r>
              <a:rPr lang="en-US" dirty="0" err="1">
                <a:latin typeface="Times New Roman Regular" panose="02020503050405090304" charset="0"/>
                <a:cs typeface="Times New Roman Regular" panose="02020503050405090304" charset="0"/>
              </a:rPr>
              <a:t>Ciccarello</a:t>
            </a:r>
            <a:r>
              <a:rPr lang="en-US" dirty="0">
                <a:latin typeface="Times New Roman Regular" panose="02020503050405090304" charset="0"/>
                <a:cs typeface="Times New Roman Regular" panose="02020503050405090304" charset="0"/>
              </a:rPr>
              <a:t>, F. (2017). Collision models in quantum optics. Quantum Measurements and Quantum Metrology, 4(1), 53-63.</a:t>
            </a:r>
          </a:p>
          <a:p>
            <a:pPr algn="l"/>
            <a:r>
              <a:rPr lang="en-US" dirty="0">
                <a:latin typeface="Times New Roman Regular" panose="02020503050405090304" charset="0"/>
                <a:cs typeface="Times New Roman Regular" panose="02020503050405090304" charset="0"/>
              </a:rPr>
              <a:t>[7] </a:t>
            </a:r>
            <a:r>
              <a:rPr lang="en-US" dirty="0" err="1">
                <a:latin typeface="Times New Roman Regular" panose="02020503050405090304" charset="0"/>
                <a:cs typeface="Times New Roman Regular" panose="02020503050405090304" charset="0"/>
              </a:rPr>
              <a:t>Tilloy</a:t>
            </a:r>
            <a:r>
              <a:rPr lang="en-US" dirty="0">
                <a:latin typeface="Times New Roman Regular" panose="02020503050405090304" charset="0"/>
                <a:cs typeface="Times New Roman Regular" panose="02020503050405090304" charset="0"/>
              </a:rPr>
              <a:t>, A. (2017). Time-local unraveling of non-Markovian stochastic Schrödinger equations. Quantum, 1, 29.</a:t>
            </a:r>
          </a:p>
          <a:p>
            <a:r>
              <a:rPr lang="en-US" dirty="0">
                <a:latin typeface="Times New Roman Regular" panose="02020503050405090304" charset="0"/>
                <a:cs typeface="Times New Roman Regular" panose="02020503050405090304" charset="0"/>
              </a:rPr>
              <a:t>[8]</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Gebhart</a:t>
            </a:r>
            <a:r>
              <a:rPr lang="en-US" altLang="zh-CN" sz="1800" dirty="0">
                <a:latin typeface="Times New Roman" panose="02020603050405020304" pitchFamily="18" charset="0"/>
                <a:cs typeface="Times New Roman" panose="02020603050405020304" pitchFamily="18" charset="0"/>
              </a:rPr>
              <a:t> V, </a:t>
            </a:r>
            <a:r>
              <a:rPr lang="en-US" altLang="zh-CN" sz="1800" dirty="0" err="1">
                <a:latin typeface="Times New Roman" panose="02020603050405020304" pitchFamily="18" charset="0"/>
                <a:cs typeface="Times New Roman" panose="02020603050405020304" pitchFamily="18" charset="0"/>
              </a:rPr>
              <a:t>Snizhko</a:t>
            </a:r>
            <a:r>
              <a:rPr lang="en-US" altLang="zh-CN" sz="1800" dirty="0">
                <a:latin typeface="Times New Roman" panose="02020603050405020304" pitchFamily="18" charset="0"/>
                <a:cs typeface="Times New Roman" panose="02020603050405020304" pitchFamily="18" charset="0"/>
              </a:rPr>
              <a:t> K, </a:t>
            </a:r>
            <a:r>
              <a:rPr lang="en-US" altLang="zh-CN" sz="1800" dirty="0" err="1">
                <a:latin typeface="Times New Roman" panose="02020603050405020304" pitchFamily="18" charset="0"/>
                <a:cs typeface="Times New Roman" panose="02020603050405020304" pitchFamily="18" charset="0"/>
              </a:rPr>
              <a:t>Wellens</a:t>
            </a:r>
            <a:r>
              <a:rPr lang="en-US" altLang="zh-CN" sz="1800" dirty="0">
                <a:latin typeface="Times New Roman" panose="02020603050405020304" pitchFamily="18" charset="0"/>
                <a:cs typeface="Times New Roman" panose="02020603050405020304" pitchFamily="18" charset="0"/>
              </a:rPr>
              <a:t> T, et al. Topological transition in measurement-induced geometric phases[J]. Proceedings of the National Academy of Sciences, 2020, 117(11): 5706-5713.</a:t>
            </a:r>
          </a:p>
          <a:p>
            <a:r>
              <a:rPr lang="en-US" dirty="0">
                <a:latin typeface="Times New Roman Regular" panose="02020503050405090304" charset="0"/>
                <a:cs typeface="Times New Roman Regular" panose="02020503050405090304" charset="0"/>
              </a:rPr>
              <a:t>[9]</a:t>
            </a:r>
            <a:r>
              <a:rPr lang="en-US" altLang="zh-CN" sz="1800" dirty="0">
                <a:latin typeface="Times New Roman" panose="02020603050405020304" pitchFamily="18" charset="0"/>
                <a:cs typeface="Times New Roman" panose="02020603050405020304" pitchFamily="18" charset="0"/>
              </a:rPr>
              <a:t> Wang Y, </a:t>
            </a:r>
            <a:r>
              <a:rPr lang="en-US" altLang="zh-CN" sz="1800" dirty="0" err="1">
                <a:latin typeface="Times New Roman" panose="02020603050405020304" pitchFamily="18" charset="0"/>
                <a:cs typeface="Times New Roman" panose="02020603050405020304" pitchFamily="18" charset="0"/>
              </a:rPr>
              <a:t>Snizhko</a:t>
            </a:r>
            <a:r>
              <a:rPr lang="en-US" altLang="zh-CN" sz="1800" dirty="0">
                <a:latin typeface="Times New Roman" panose="02020603050405020304" pitchFamily="18" charset="0"/>
                <a:cs typeface="Times New Roman" panose="02020603050405020304" pitchFamily="18" charset="0"/>
              </a:rPr>
              <a:t> K, </a:t>
            </a:r>
            <a:r>
              <a:rPr lang="en-US" altLang="zh-CN" sz="1800" dirty="0" err="1">
                <a:latin typeface="Times New Roman" panose="02020603050405020304" pitchFamily="18" charset="0"/>
                <a:cs typeface="Times New Roman" panose="02020603050405020304" pitchFamily="18" charset="0"/>
              </a:rPr>
              <a:t>Romito</a:t>
            </a:r>
            <a:r>
              <a:rPr lang="en-US" altLang="zh-CN" sz="1800" dirty="0">
                <a:latin typeface="Times New Roman" panose="02020603050405020304" pitchFamily="18" charset="0"/>
                <a:cs typeface="Times New Roman" panose="02020603050405020304" pitchFamily="18" charset="0"/>
              </a:rPr>
              <a:t> A, et al. Observing a topological transition in weak-measurement-induced geometric phases[J]. </a:t>
            </a:r>
            <a:r>
              <a:rPr lang="en-US" altLang="zh-CN" sz="1800" dirty="0" err="1">
                <a:latin typeface="Times New Roman" panose="02020603050405020304" pitchFamily="18" charset="0"/>
                <a:cs typeface="Times New Roman" panose="02020603050405020304" pitchFamily="18" charset="0"/>
              </a:rPr>
              <a:t>arXiv</a:t>
            </a:r>
            <a:r>
              <a:rPr lang="en-US" altLang="zh-CN" sz="1800" dirty="0">
                <a:latin typeface="Times New Roman" panose="02020603050405020304" pitchFamily="18" charset="0"/>
                <a:cs typeface="Times New Roman" panose="02020603050405020304" pitchFamily="18" charset="0"/>
              </a:rPr>
              <a:t> preprint arXiv:2102.05660, 2021.</a:t>
            </a:r>
            <a:endParaRPr lang="zh-CN"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1003935" y="400685"/>
            <a:ext cx="9075420" cy="583565"/>
          </a:xfrm>
          <a:prstGeom prst="rect">
            <a:avLst/>
          </a:prstGeom>
          <a:noFill/>
        </p:spPr>
        <p:txBody>
          <a:bodyPr wrap="none" rtlCol="0">
            <a:spAutoFit/>
          </a:bodyPr>
          <a:lstStyle/>
          <a:p>
            <a:r>
              <a:rPr lang="en-US" sz="3200">
                <a:latin typeface="Times New Roman Regular" panose="02020503050405090304" charset="0"/>
                <a:cs typeface="Times New Roman Regular" panose="02020503050405090304" charset="0"/>
              </a:rPr>
              <a:t>Procedure of Measurement-induced Quantum Steering</a:t>
            </a:r>
          </a:p>
        </p:txBody>
      </p:sp>
      <p:pic>
        <p:nvPicPr>
          <p:cNvPr id="5" name="334E55B0-647D-440b-865C-3EC943EB4CBC-5" descr="/private/var/folders/z_/23_z_yw52b1dqmhrlhmy8kvh0000gn/T/com.kingsoft.wpsoffice.mac/wpsoffice.UpFsMwwpsoffice"/>
          <p:cNvPicPr>
            <a:picLocks noChangeAspect="1"/>
          </p:cNvPicPr>
          <p:nvPr/>
        </p:nvPicPr>
        <p:blipFill>
          <a:blip r:embed="rId2"/>
          <a:stretch>
            <a:fillRect/>
          </a:stretch>
        </p:blipFill>
        <p:spPr>
          <a:xfrm>
            <a:off x="5502275" y="1690370"/>
            <a:ext cx="1186815" cy="608330"/>
          </a:xfrm>
          <a:prstGeom prst="rect">
            <a:avLst/>
          </a:prstGeom>
        </p:spPr>
      </p:pic>
      <p:pic>
        <p:nvPicPr>
          <p:cNvPr id="6" name="334E55B0-647D-440b-865C-3EC943EB4CBC-6" descr="/private/var/folders/z_/23_z_yw52b1dqmhrlhmy8kvh0000gn/T/com.kingsoft.wpsoffice.mac/wpsoffice.mepdqIwpsoffice"/>
          <p:cNvPicPr>
            <a:picLocks noChangeAspect="1"/>
          </p:cNvPicPr>
          <p:nvPr/>
        </p:nvPicPr>
        <p:blipFill>
          <a:blip r:embed="rId3"/>
          <a:stretch>
            <a:fillRect/>
          </a:stretch>
        </p:blipFill>
        <p:spPr>
          <a:xfrm>
            <a:off x="7453630" y="3336925"/>
            <a:ext cx="3818890" cy="440055"/>
          </a:xfrm>
          <a:prstGeom prst="rect">
            <a:avLst/>
          </a:prstGeom>
        </p:spPr>
      </p:pic>
      <p:pic>
        <p:nvPicPr>
          <p:cNvPr id="7" name="334E55B0-647D-440b-865C-3EC943EB4CBC-7" descr="wpsoffice"/>
          <p:cNvPicPr>
            <a:picLocks noChangeAspect="1"/>
          </p:cNvPicPr>
          <p:nvPr/>
        </p:nvPicPr>
        <p:blipFill>
          <a:blip r:embed="rId4"/>
          <a:stretch>
            <a:fillRect/>
          </a:stretch>
        </p:blipFill>
        <p:spPr>
          <a:xfrm>
            <a:off x="2002790" y="5612130"/>
            <a:ext cx="8006080" cy="548005"/>
          </a:xfrm>
          <a:prstGeom prst="rect">
            <a:avLst/>
          </a:prstGeom>
        </p:spPr>
      </p:pic>
      <p:pic>
        <p:nvPicPr>
          <p:cNvPr id="9" name="334E55B0-647D-440b-865C-3EC943EB4CBC-8" descr="wpsoffice"/>
          <p:cNvPicPr>
            <a:picLocks noChangeAspect="1"/>
          </p:cNvPicPr>
          <p:nvPr/>
        </p:nvPicPr>
        <p:blipFill>
          <a:blip r:embed="rId5"/>
          <a:stretch>
            <a:fillRect/>
          </a:stretch>
        </p:blipFill>
        <p:spPr>
          <a:xfrm>
            <a:off x="322580" y="3378200"/>
            <a:ext cx="5179695" cy="398780"/>
          </a:xfrm>
          <a:prstGeom prst="rect">
            <a:avLst/>
          </a:prstGeom>
        </p:spPr>
      </p:pic>
      <p:sp>
        <p:nvSpPr>
          <p:cNvPr id="14" name="Bent-Up Arrow 13"/>
          <p:cNvSpPr/>
          <p:nvPr/>
        </p:nvSpPr>
        <p:spPr>
          <a:xfrm rot="5400000" flipV="1">
            <a:off x="9578340" y="4547870"/>
            <a:ext cx="2123440" cy="93726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Regular" panose="02020503050405090304" charset="0"/>
              <a:cs typeface="Times New Roman Regular" panose="02020503050405090304" charset="0"/>
            </a:endParaRPr>
          </a:p>
        </p:txBody>
      </p:sp>
      <p:sp>
        <p:nvSpPr>
          <p:cNvPr id="15" name="Bent-Up Arrow 14"/>
          <p:cNvSpPr/>
          <p:nvPr/>
        </p:nvSpPr>
        <p:spPr>
          <a:xfrm rot="10800000" flipV="1">
            <a:off x="649605" y="3933190"/>
            <a:ext cx="1078865" cy="214439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Regular" panose="02020503050405090304" charset="0"/>
              <a:cs typeface="Times New Roman Regular" panose="02020503050405090304" charset="0"/>
            </a:endParaRPr>
          </a:p>
        </p:txBody>
      </p:sp>
      <p:sp>
        <p:nvSpPr>
          <p:cNvPr id="17" name="Text Box 16"/>
          <p:cNvSpPr txBox="1"/>
          <p:nvPr/>
        </p:nvSpPr>
        <p:spPr>
          <a:xfrm>
            <a:off x="7949565" y="2698750"/>
            <a:ext cx="2827655" cy="460375"/>
          </a:xfrm>
          <a:prstGeom prst="rect">
            <a:avLst/>
          </a:prstGeom>
          <a:noFill/>
        </p:spPr>
        <p:txBody>
          <a:bodyPr wrap="square" rtlCol="0">
            <a:spAutoFit/>
          </a:bodyPr>
          <a:lstStyle/>
          <a:p>
            <a:r>
              <a:rPr lang="en-US" sz="2400">
                <a:latin typeface="Times New Roman Regular" panose="02020503050405090304" charset="0"/>
                <a:cs typeface="Times New Roman Regular" panose="02020503050405090304" charset="0"/>
              </a:rPr>
              <a:t>Couple to detector</a:t>
            </a:r>
          </a:p>
        </p:txBody>
      </p:sp>
      <p:sp>
        <p:nvSpPr>
          <p:cNvPr id="18" name="Text Box 17"/>
          <p:cNvSpPr txBox="1"/>
          <p:nvPr/>
        </p:nvSpPr>
        <p:spPr>
          <a:xfrm>
            <a:off x="4682490" y="5013325"/>
            <a:ext cx="2827655" cy="460375"/>
          </a:xfrm>
          <a:prstGeom prst="rect">
            <a:avLst/>
          </a:prstGeom>
          <a:noFill/>
        </p:spPr>
        <p:txBody>
          <a:bodyPr wrap="square" rtlCol="0">
            <a:spAutoFit/>
          </a:bodyPr>
          <a:lstStyle/>
          <a:p>
            <a:r>
              <a:rPr lang="en-US" sz="2400">
                <a:latin typeface="Times New Roman Regular" panose="02020503050405090304" charset="0"/>
                <a:cs typeface="Times New Roman Regular" panose="02020503050405090304" charset="0"/>
              </a:rPr>
              <a:t>Unitary evolution</a:t>
            </a:r>
          </a:p>
        </p:txBody>
      </p:sp>
      <p:sp>
        <p:nvSpPr>
          <p:cNvPr id="19" name="Text Box 18"/>
          <p:cNvSpPr txBox="1"/>
          <p:nvPr/>
        </p:nvSpPr>
        <p:spPr>
          <a:xfrm>
            <a:off x="683260" y="2705100"/>
            <a:ext cx="4467860" cy="460375"/>
          </a:xfrm>
          <a:prstGeom prst="rect">
            <a:avLst/>
          </a:prstGeom>
          <a:noFill/>
        </p:spPr>
        <p:txBody>
          <a:bodyPr wrap="square" rtlCol="0">
            <a:spAutoFit/>
          </a:bodyPr>
          <a:lstStyle/>
          <a:p>
            <a:r>
              <a:rPr lang="en-US" sz="2400">
                <a:latin typeface="Times New Roman Regular" panose="02020503050405090304" charset="0"/>
                <a:cs typeface="Times New Roman Regular" panose="02020503050405090304" charset="0"/>
              </a:rPr>
              <a:t>Trace out detector (Decouple)</a:t>
            </a:r>
          </a:p>
        </p:txBody>
      </p:sp>
      <p:sp>
        <p:nvSpPr>
          <p:cNvPr id="20" name="Text Box 19"/>
          <p:cNvSpPr txBox="1"/>
          <p:nvPr/>
        </p:nvSpPr>
        <p:spPr>
          <a:xfrm>
            <a:off x="9564370" y="1690370"/>
            <a:ext cx="1843405" cy="706755"/>
          </a:xfrm>
          <a:prstGeom prst="rect">
            <a:avLst/>
          </a:prstGeom>
          <a:noFill/>
          <a:ln>
            <a:solidFill>
              <a:schemeClr val="tx1"/>
            </a:solidFill>
          </a:ln>
        </p:spPr>
        <p:txBody>
          <a:bodyPr wrap="square" rtlCol="0">
            <a:spAutoFit/>
          </a:bodyPr>
          <a:lstStyle/>
          <a:p>
            <a:r>
              <a:rPr lang="en-US" sz="2000">
                <a:latin typeface="Times New Roman Regular" panose="02020503050405090304" charset="0"/>
                <a:cs typeface="Times New Roman Regular" panose="02020503050405090304" charset="0"/>
              </a:rPr>
              <a:t>s: system</a:t>
            </a:r>
          </a:p>
          <a:p>
            <a:r>
              <a:rPr lang="en-US" sz="2000">
                <a:latin typeface="Times New Roman Regular" panose="02020503050405090304" charset="0"/>
                <a:cs typeface="Times New Roman Regular" panose="02020503050405090304" charset="0"/>
              </a:rPr>
              <a:t>d: detector</a:t>
            </a:r>
          </a:p>
        </p:txBody>
      </p:sp>
      <p:grpSp>
        <p:nvGrpSpPr>
          <p:cNvPr id="21" name="Group 20"/>
          <p:cNvGrpSpPr/>
          <p:nvPr/>
        </p:nvGrpSpPr>
        <p:grpSpPr>
          <a:xfrm>
            <a:off x="5748655" y="2493645"/>
            <a:ext cx="1196975" cy="1295400"/>
            <a:chOff x="9053" y="3927"/>
            <a:chExt cx="1885" cy="2040"/>
          </a:xfrm>
        </p:grpSpPr>
        <p:sp>
          <p:nvSpPr>
            <p:cNvPr id="13" name="Right Arrow 12"/>
            <p:cNvSpPr/>
            <p:nvPr/>
          </p:nvSpPr>
          <p:spPr>
            <a:xfrm>
              <a:off x="9053" y="5339"/>
              <a:ext cx="1869" cy="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Regular" panose="02020503050405090304" charset="0"/>
                <a:cs typeface="Times New Roman Regular" panose="02020503050405090304" charset="0"/>
              </a:endParaRPr>
            </a:p>
          </p:txBody>
        </p:sp>
        <p:sp>
          <p:nvSpPr>
            <p:cNvPr id="16" name="Bent Arrow 15"/>
            <p:cNvSpPr/>
            <p:nvPr/>
          </p:nvSpPr>
          <p:spPr>
            <a:xfrm flipV="1">
              <a:off x="9640" y="3927"/>
              <a:ext cx="1299" cy="20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Regular" panose="02020503050405090304" charset="0"/>
                <a:cs typeface="Times New Roman Regular" panose="02020503050405090304" charset="0"/>
              </a:endParaRPr>
            </a:p>
          </p:txBody>
        </p:sp>
      </p:grpSp>
      <p:sp>
        <p:nvSpPr>
          <p:cNvPr id="22" name="Text Box 21"/>
          <p:cNvSpPr txBox="1"/>
          <p:nvPr/>
        </p:nvSpPr>
        <p:spPr>
          <a:xfrm>
            <a:off x="4905375" y="6298565"/>
            <a:ext cx="7106920" cy="368300"/>
          </a:xfrm>
          <a:prstGeom prst="rect">
            <a:avLst/>
          </a:prstGeom>
          <a:noFill/>
        </p:spPr>
        <p:txBody>
          <a:bodyPr wrap="square" rtlCol="0" anchor="t">
            <a:spAutoFit/>
          </a:bodyPr>
          <a:lstStyle/>
          <a:p>
            <a:r>
              <a:rPr lang="en-US">
                <a:latin typeface="Times New Roman Regular" panose="02020503050405090304" charset="0"/>
                <a:cs typeface="Times New Roman Regular" panose="02020503050405090304" charset="0"/>
              </a:rPr>
              <a:t>Roy, Sthitadhi, et al.  Physical Review Research 2.3 (2020): 033347.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2821305" y="366395"/>
            <a:ext cx="6482080" cy="583565"/>
          </a:xfrm>
          <a:prstGeom prst="rect">
            <a:avLst/>
          </a:prstGeom>
          <a:noFill/>
        </p:spPr>
        <p:txBody>
          <a:bodyPr wrap="none" rtlCol="0">
            <a:spAutoFit/>
          </a:bodyPr>
          <a:lstStyle/>
          <a:p>
            <a:r>
              <a:rPr lang="en-US" sz="3200">
                <a:latin typeface="Times New Roman Regular" panose="02020503050405090304" charset="0"/>
                <a:cs typeface="Times New Roman Regular" panose="02020503050405090304" charset="0"/>
              </a:rPr>
              <a:t>Selection of the Coupling Hamiltonian</a:t>
            </a:r>
          </a:p>
        </p:txBody>
      </p:sp>
      <p:pic>
        <p:nvPicPr>
          <p:cNvPr id="2" name="Picture 1" descr="Screen Shot 2022-02-10 at 2.26.16 PM"/>
          <p:cNvPicPr>
            <a:picLocks noChangeAspect="1"/>
          </p:cNvPicPr>
          <p:nvPr/>
        </p:nvPicPr>
        <p:blipFill>
          <a:blip r:embed="rId2"/>
          <a:stretch>
            <a:fillRect/>
          </a:stretch>
        </p:blipFill>
        <p:spPr>
          <a:xfrm>
            <a:off x="3007995" y="1263015"/>
            <a:ext cx="5727700" cy="1003300"/>
          </a:xfrm>
          <a:prstGeom prst="rect">
            <a:avLst/>
          </a:prstGeom>
        </p:spPr>
      </p:pic>
      <p:sp>
        <p:nvSpPr>
          <p:cNvPr id="22" name="Text Box 21"/>
          <p:cNvSpPr txBox="1"/>
          <p:nvPr/>
        </p:nvSpPr>
        <p:spPr>
          <a:xfrm>
            <a:off x="4905375" y="6298565"/>
            <a:ext cx="7106920" cy="368300"/>
          </a:xfrm>
          <a:prstGeom prst="rect">
            <a:avLst/>
          </a:prstGeom>
          <a:noFill/>
        </p:spPr>
        <p:txBody>
          <a:bodyPr wrap="square" rtlCol="0" anchor="t">
            <a:spAutoFit/>
          </a:bodyPr>
          <a:lstStyle/>
          <a:p>
            <a:r>
              <a:rPr lang="en-US">
                <a:latin typeface="Times New Roman Regular" panose="02020503050405090304" charset="0"/>
                <a:cs typeface="Times New Roman Regular" panose="02020503050405090304" charset="0"/>
              </a:rPr>
              <a:t>Roy, Sthitadhi, et al.  Physical Review Research 2.3 (2020): 033347.</a:t>
            </a:r>
          </a:p>
        </p:txBody>
      </p:sp>
      <p:pic>
        <p:nvPicPr>
          <p:cNvPr id="3" name="Picture 2" descr="Screen Shot 2022-02-10 at 2.30.21 PM"/>
          <p:cNvPicPr>
            <a:picLocks noChangeAspect="1"/>
          </p:cNvPicPr>
          <p:nvPr/>
        </p:nvPicPr>
        <p:blipFill>
          <a:blip r:embed="rId3"/>
          <a:stretch>
            <a:fillRect/>
          </a:stretch>
        </p:blipFill>
        <p:spPr>
          <a:xfrm>
            <a:off x="992505" y="2458720"/>
            <a:ext cx="647700" cy="596900"/>
          </a:xfrm>
          <a:prstGeom prst="rect">
            <a:avLst/>
          </a:prstGeom>
        </p:spPr>
      </p:pic>
      <p:pic>
        <p:nvPicPr>
          <p:cNvPr id="4" name="Picture 3" descr="Screen Shot 2022-02-10 at 2.30.36 PM"/>
          <p:cNvPicPr>
            <a:picLocks noChangeAspect="1"/>
          </p:cNvPicPr>
          <p:nvPr/>
        </p:nvPicPr>
        <p:blipFill>
          <a:blip r:embed="rId4"/>
          <a:stretch>
            <a:fillRect/>
          </a:stretch>
        </p:blipFill>
        <p:spPr>
          <a:xfrm>
            <a:off x="967105" y="3507740"/>
            <a:ext cx="698500" cy="685800"/>
          </a:xfrm>
          <a:prstGeom prst="rect">
            <a:avLst/>
          </a:prstGeom>
        </p:spPr>
      </p:pic>
      <p:sp>
        <p:nvSpPr>
          <p:cNvPr id="8" name="Text Box 7"/>
          <p:cNvSpPr txBox="1"/>
          <p:nvPr/>
        </p:nvSpPr>
        <p:spPr>
          <a:xfrm>
            <a:off x="1723390" y="2496185"/>
            <a:ext cx="10142855" cy="521970"/>
          </a:xfrm>
          <a:prstGeom prst="rect">
            <a:avLst/>
          </a:prstGeom>
          <a:noFill/>
        </p:spPr>
        <p:txBody>
          <a:bodyPr wrap="square" rtlCol="0" anchor="t">
            <a:spAutoFit/>
          </a:bodyPr>
          <a:lstStyle/>
          <a:p>
            <a:r>
              <a:rPr lang="en-US" sz="2800">
                <a:latin typeface="Times New Roman Regular" panose="02020503050405090304" charset="0"/>
                <a:cs typeface="Times New Roman Regular" panose="02020503050405090304" charset="0"/>
                <a:sym typeface="+mn-ea"/>
              </a:rPr>
              <a:t>acts on the detector Hilbert space, flipping the detector qubit</a:t>
            </a:r>
          </a:p>
        </p:txBody>
      </p:sp>
      <p:sp>
        <p:nvSpPr>
          <p:cNvPr id="11" name="Text Box 10"/>
          <p:cNvSpPr txBox="1"/>
          <p:nvPr/>
        </p:nvSpPr>
        <p:spPr>
          <a:xfrm>
            <a:off x="1723390" y="3507740"/>
            <a:ext cx="10142855" cy="953135"/>
          </a:xfrm>
          <a:prstGeom prst="rect">
            <a:avLst/>
          </a:prstGeom>
          <a:noFill/>
        </p:spPr>
        <p:txBody>
          <a:bodyPr wrap="square" rtlCol="0" anchor="t">
            <a:spAutoFit/>
          </a:bodyPr>
          <a:lstStyle/>
          <a:p>
            <a:r>
              <a:rPr lang="en-US" sz="2800">
                <a:latin typeface="Times New Roman Regular" panose="02020503050405090304" charset="0"/>
                <a:cs typeface="Times New Roman Regular" panose="02020503050405090304" charset="0"/>
                <a:sym typeface="+mn-ea"/>
              </a:rPr>
              <a:t>acts on the system Hilbert space, steering the system towards the target state</a:t>
            </a:r>
          </a:p>
        </p:txBody>
      </p:sp>
      <p:pic>
        <p:nvPicPr>
          <p:cNvPr id="20" name="Picture 19" descr="Screen Shot 2022-02-10 at 2.34.40 PM"/>
          <p:cNvPicPr>
            <a:picLocks noChangeAspect="1"/>
          </p:cNvPicPr>
          <p:nvPr/>
        </p:nvPicPr>
        <p:blipFill>
          <a:blip r:embed="rId5"/>
          <a:stretch>
            <a:fillRect/>
          </a:stretch>
        </p:blipFill>
        <p:spPr>
          <a:xfrm>
            <a:off x="1005205" y="4804410"/>
            <a:ext cx="622300" cy="901700"/>
          </a:xfrm>
          <a:prstGeom prst="rect">
            <a:avLst/>
          </a:prstGeom>
        </p:spPr>
      </p:pic>
      <p:sp>
        <p:nvSpPr>
          <p:cNvPr id="21" name="Text Box 20"/>
          <p:cNvSpPr txBox="1"/>
          <p:nvPr/>
        </p:nvSpPr>
        <p:spPr>
          <a:xfrm>
            <a:off x="1723390" y="4950460"/>
            <a:ext cx="10142855" cy="521970"/>
          </a:xfrm>
          <a:prstGeom prst="rect">
            <a:avLst/>
          </a:prstGeom>
          <a:noFill/>
        </p:spPr>
        <p:txBody>
          <a:bodyPr wrap="square" rtlCol="0" anchor="t">
            <a:spAutoFit/>
          </a:bodyPr>
          <a:lstStyle/>
          <a:p>
            <a:r>
              <a:rPr lang="en-US" sz="2800">
                <a:latin typeface="Times New Roman Regular" panose="02020503050405090304" charset="0"/>
                <a:cs typeface="Times New Roman Regular" panose="02020503050405090304" charset="0"/>
                <a:sym typeface="+mn-ea"/>
              </a:rPr>
              <a:t>sums over states orthogonal to the target state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2311400" y="406400"/>
            <a:ext cx="6887210" cy="583565"/>
          </a:xfrm>
          <a:prstGeom prst="rect">
            <a:avLst/>
          </a:prstGeom>
          <a:noFill/>
        </p:spPr>
        <p:txBody>
          <a:bodyPr wrap="none" rtlCol="0">
            <a:spAutoFit/>
          </a:bodyPr>
          <a:lstStyle/>
          <a:p>
            <a:r>
              <a:rPr lang="en-US" sz="3200">
                <a:latin typeface="Times New Roman Regular" panose="02020503050405090304" charset="0"/>
                <a:cs typeface="Times New Roman Regular" panose="02020503050405090304" charset="0"/>
              </a:rPr>
              <a:t>Examples of (Passive) Quantum Steering</a:t>
            </a:r>
          </a:p>
        </p:txBody>
      </p:sp>
      <p:sp>
        <p:nvSpPr>
          <p:cNvPr id="22" name="Text Box 21"/>
          <p:cNvSpPr txBox="1"/>
          <p:nvPr/>
        </p:nvSpPr>
        <p:spPr>
          <a:xfrm>
            <a:off x="4905375" y="6298565"/>
            <a:ext cx="7106920" cy="368300"/>
          </a:xfrm>
          <a:prstGeom prst="rect">
            <a:avLst/>
          </a:prstGeom>
          <a:noFill/>
        </p:spPr>
        <p:txBody>
          <a:bodyPr wrap="square" rtlCol="0" anchor="t">
            <a:spAutoFit/>
          </a:bodyPr>
          <a:lstStyle/>
          <a:p>
            <a:r>
              <a:rPr lang="en-US">
                <a:latin typeface="Times New Roman Regular" panose="02020503050405090304" charset="0"/>
                <a:cs typeface="Times New Roman Regular" panose="02020503050405090304" charset="0"/>
              </a:rPr>
              <a:t>Roy, Sthitadhi, et al.  Physical Review Research 2.3 (2020): 033347.</a:t>
            </a:r>
          </a:p>
        </p:txBody>
      </p:sp>
      <p:sp>
        <p:nvSpPr>
          <p:cNvPr id="5" name="Text Box 4"/>
          <p:cNvSpPr txBox="1"/>
          <p:nvPr/>
        </p:nvSpPr>
        <p:spPr>
          <a:xfrm>
            <a:off x="430530" y="1320165"/>
            <a:ext cx="9796780" cy="583565"/>
          </a:xfrm>
          <a:prstGeom prst="rect">
            <a:avLst/>
          </a:prstGeom>
          <a:noFill/>
        </p:spPr>
        <p:txBody>
          <a:bodyPr wrap="none" rtlCol="0">
            <a:spAutoFit/>
          </a:bodyPr>
          <a:lstStyle/>
          <a:p>
            <a:r>
              <a:rPr lang="en-US" sz="3200">
                <a:latin typeface="Times New Roman Regular" panose="02020503050405090304" charset="0"/>
                <a:cs typeface="Times New Roman Regular" panose="02020503050405090304" charset="0"/>
              </a:rPr>
              <a:t>e.g.1 Few-Body (Spin-1/2 Pair towards Singlet State)</a:t>
            </a:r>
          </a:p>
        </p:txBody>
      </p:sp>
      <p:pic>
        <p:nvPicPr>
          <p:cNvPr id="7" name="Picture 6" descr="Screen Shot 2022-02-10 at 2.52.58 PM"/>
          <p:cNvPicPr>
            <a:picLocks noChangeAspect="1"/>
          </p:cNvPicPr>
          <p:nvPr/>
        </p:nvPicPr>
        <p:blipFill>
          <a:blip r:embed="rId2"/>
          <a:stretch>
            <a:fillRect/>
          </a:stretch>
        </p:blipFill>
        <p:spPr>
          <a:xfrm>
            <a:off x="382270" y="2097405"/>
            <a:ext cx="4222115" cy="4549140"/>
          </a:xfrm>
          <a:prstGeom prst="rect">
            <a:avLst/>
          </a:prstGeom>
        </p:spPr>
      </p:pic>
      <p:pic>
        <p:nvPicPr>
          <p:cNvPr id="9" name="Picture 8" descr="Screen Shot 2022-02-10 at 4.21.02 PM"/>
          <p:cNvPicPr>
            <a:picLocks noChangeAspect="1"/>
          </p:cNvPicPr>
          <p:nvPr/>
        </p:nvPicPr>
        <p:blipFill>
          <a:blip r:embed="rId3"/>
          <a:stretch>
            <a:fillRect/>
          </a:stretch>
        </p:blipFill>
        <p:spPr>
          <a:xfrm>
            <a:off x="4905375" y="2681605"/>
            <a:ext cx="3962400" cy="1092200"/>
          </a:xfrm>
          <a:prstGeom prst="rect">
            <a:avLst/>
          </a:prstGeom>
        </p:spPr>
      </p:pic>
      <p:pic>
        <p:nvPicPr>
          <p:cNvPr id="10" name="Picture 9" descr="Screen Shot 2022-02-10 at 4.21.17 PM"/>
          <p:cNvPicPr>
            <a:picLocks noChangeAspect="1"/>
          </p:cNvPicPr>
          <p:nvPr/>
        </p:nvPicPr>
        <p:blipFill>
          <a:blip r:embed="rId4"/>
          <a:stretch>
            <a:fillRect/>
          </a:stretch>
        </p:blipFill>
        <p:spPr>
          <a:xfrm>
            <a:off x="9763125" y="2097405"/>
            <a:ext cx="1879600" cy="2260600"/>
          </a:xfrm>
          <a:prstGeom prst="rect">
            <a:avLst/>
          </a:prstGeom>
        </p:spPr>
      </p:pic>
      <p:sp>
        <p:nvSpPr>
          <p:cNvPr id="13" name="Left Brace 12"/>
          <p:cNvSpPr/>
          <p:nvPr/>
        </p:nvSpPr>
        <p:spPr>
          <a:xfrm>
            <a:off x="9294495" y="2298700"/>
            <a:ext cx="372110" cy="1858645"/>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Times New Roman Regular" panose="02020503050405090304" charset="0"/>
              <a:cs typeface="Times New Roman Regular" panose="02020503050405090304" charset="0"/>
            </a:endParaRPr>
          </a:p>
        </p:txBody>
      </p:sp>
      <p:pic>
        <p:nvPicPr>
          <p:cNvPr id="14" name="Picture 13" descr="Screen Shot 2022-02-10 at 4.22.17 PM"/>
          <p:cNvPicPr>
            <a:picLocks noChangeAspect="1"/>
          </p:cNvPicPr>
          <p:nvPr/>
        </p:nvPicPr>
        <p:blipFill>
          <a:blip r:embed="rId5"/>
          <a:stretch>
            <a:fillRect/>
          </a:stretch>
        </p:blipFill>
        <p:spPr>
          <a:xfrm>
            <a:off x="5283835" y="4366260"/>
            <a:ext cx="6138545" cy="18383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2311400" y="406400"/>
            <a:ext cx="6887210" cy="583565"/>
          </a:xfrm>
          <a:prstGeom prst="rect">
            <a:avLst/>
          </a:prstGeom>
          <a:noFill/>
        </p:spPr>
        <p:txBody>
          <a:bodyPr wrap="none" rtlCol="0">
            <a:spAutoFit/>
          </a:bodyPr>
          <a:lstStyle/>
          <a:p>
            <a:r>
              <a:rPr lang="en-US" sz="3200">
                <a:latin typeface="Times New Roman Regular" panose="02020503050405090304" charset="0"/>
                <a:cs typeface="Times New Roman Regular" panose="02020503050405090304" charset="0"/>
              </a:rPr>
              <a:t>Examples of (Passive) Quantum Steering</a:t>
            </a:r>
          </a:p>
        </p:txBody>
      </p:sp>
      <p:sp>
        <p:nvSpPr>
          <p:cNvPr id="22" name="Text Box 21"/>
          <p:cNvSpPr txBox="1"/>
          <p:nvPr/>
        </p:nvSpPr>
        <p:spPr>
          <a:xfrm>
            <a:off x="4905375" y="6298565"/>
            <a:ext cx="7106920" cy="368300"/>
          </a:xfrm>
          <a:prstGeom prst="rect">
            <a:avLst/>
          </a:prstGeom>
          <a:noFill/>
        </p:spPr>
        <p:txBody>
          <a:bodyPr wrap="square" rtlCol="0" anchor="t">
            <a:spAutoFit/>
          </a:bodyPr>
          <a:lstStyle/>
          <a:p>
            <a:r>
              <a:rPr lang="en-US">
                <a:latin typeface="Times New Roman Regular" panose="02020503050405090304" charset="0"/>
                <a:cs typeface="Times New Roman Regular" panose="02020503050405090304" charset="0"/>
              </a:rPr>
              <a:t>Roy, Sthitadhi, et al.  Physical Review Research 2.3 (2020): 033347.</a:t>
            </a:r>
          </a:p>
        </p:txBody>
      </p:sp>
      <p:sp>
        <p:nvSpPr>
          <p:cNvPr id="5" name="Text Box 4"/>
          <p:cNvSpPr txBox="1"/>
          <p:nvPr/>
        </p:nvSpPr>
        <p:spPr>
          <a:xfrm>
            <a:off x="430530" y="1320165"/>
            <a:ext cx="9872980" cy="583565"/>
          </a:xfrm>
          <a:prstGeom prst="rect">
            <a:avLst/>
          </a:prstGeom>
          <a:noFill/>
        </p:spPr>
        <p:txBody>
          <a:bodyPr wrap="none" rtlCol="0">
            <a:spAutoFit/>
          </a:bodyPr>
          <a:lstStyle/>
          <a:p>
            <a:r>
              <a:rPr lang="en-US" sz="3200">
                <a:latin typeface="Times New Roman Regular" panose="02020503050405090304" charset="0"/>
                <a:cs typeface="Times New Roman Regular" panose="02020503050405090304" charset="0"/>
              </a:rPr>
              <a:t>e.g.2 Many-Body (Spin-1 Chain Towards AKLT State)</a:t>
            </a:r>
          </a:p>
        </p:txBody>
      </p:sp>
      <p:pic>
        <p:nvPicPr>
          <p:cNvPr id="2" name="Picture 1" descr="Screen Shot 2022-02-10 at 2.57.10 PM"/>
          <p:cNvPicPr>
            <a:picLocks noChangeAspect="1"/>
          </p:cNvPicPr>
          <p:nvPr/>
        </p:nvPicPr>
        <p:blipFill>
          <a:blip r:embed="rId2"/>
          <a:srcRect t="10265" r="2948" b="5132"/>
          <a:stretch>
            <a:fillRect/>
          </a:stretch>
        </p:blipFill>
        <p:spPr>
          <a:xfrm>
            <a:off x="498475" y="1959610"/>
            <a:ext cx="5523865" cy="2446655"/>
          </a:xfrm>
          <a:prstGeom prst="rect">
            <a:avLst/>
          </a:prstGeom>
        </p:spPr>
      </p:pic>
      <p:pic>
        <p:nvPicPr>
          <p:cNvPr id="3" name="Picture 2" descr="Screen Shot 2022-02-10 at 3.38.33 PM"/>
          <p:cNvPicPr>
            <a:picLocks noChangeAspect="1"/>
          </p:cNvPicPr>
          <p:nvPr/>
        </p:nvPicPr>
        <p:blipFill>
          <a:blip r:embed="rId3"/>
          <a:stretch>
            <a:fillRect/>
          </a:stretch>
        </p:blipFill>
        <p:spPr>
          <a:xfrm>
            <a:off x="589280" y="4416425"/>
            <a:ext cx="5267960" cy="1887220"/>
          </a:xfrm>
          <a:prstGeom prst="rect">
            <a:avLst/>
          </a:prstGeom>
        </p:spPr>
      </p:pic>
      <p:sp>
        <p:nvSpPr>
          <p:cNvPr id="8" name="Text Box 7"/>
          <p:cNvSpPr txBox="1"/>
          <p:nvPr/>
        </p:nvSpPr>
        <p:spPr>
          <a:xfrm>
            <a:off x="5835650" y="1979930"/>
            <a:ext cx="6510655" cy="460375"/>
          </a:xfrm>
          <a:prstGeom prst="rect">
            <a:avLst/>
          </a:prstGeom>
          <a:noFill/>
        </p:spPr>
        <p:txBody>
          <a:bodyPr wrap="square" rtlCol="0" anchor="t">
            <a:spAutoFit/>
          </a:bodyPr>
          <a:lstStyle/>
          <a:p>
            <a:r>
              <a:rPr lang="en-US" sz="2400">
                <a:latin typeface="Times New Roman Regular" panose="02020503050405090304" charset="0"/>
                <a:cs typeface="Times New Roman Regular" panose="02020503050405090304" charset="0"/>
                <a:sym typeface="+mn-ea"/>
              </a:rPr>
              <a:t>Dimension Explosion of Many-body Hilbert Space</a:t>
            </a:r>
          </a:p>
        </p:txBody>
      </p:sp>
      <p:sp>
        <p:nvSpPr>
          <p:cNvPr id="4" name="Text Box 3"/>
          <p:cNvSpPr txBox="1"/>
          <p:nvPr/>
        </p:nvSpPr>
        <p:spPr>
          <a:xfrm>
            <a:off x="7592060" y="3299460"/>
            <a:ext cx="2924175" cy="460375"/>
          </a:xfrm>
          <a:prstGeom prst="rect">
            <a:avLst/>
          </a:prstGeom>
          <a:noFill/>
        </p:spPr>
        <p:txBody>
          <a:bodyPr wrap="square" rtlCol="0" anchor="t">
            <a:spAutoFit/>
          </a:bodyPr>
          <a:lstStyle/>
          <a:p>
            <a:r>
              <a:rPr lang="en-US" sz="2400">
                <a:latin typeface="Times New Roman Regular" panose="02020503050405090304" charset="0"/>
                <a:cs typeface="Times New Roman Regular" panose="02020503050405090304" charset="0"/>
                <a:sym typeface="+mn-ea"/>
              </a:rPr>
              <a:t>Locality of Detector</a:t>
            </a:r>
          </a:p>
        </p:txBody>
      </p:sp>
      <p:sp>
        <p:nvSpPr>
          <p:cNvPr id="6" name="Down Arrow 5"/>
          <p:cNvSpPr/>
          <p:nvPr/>
        </p:nvSpPr>
        <p:spPr>
          <a:xfrm>
            <a:off x="8790940" y="2588260"/>
            <a:ext cx="501650" cy="673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Regular" panose="02020503050405090304" charset="0"/>
              <a:cs typeface="Times New Roman Regular" panose="02020503050405090304" charset="0"/>
            </a:endParaRPr>
          </a:p>
        </p:txBody>
      </p:sp>
      <p:sp>
        <p:nvSpPr>
          <p:cNvPr id="7" name="Down Arrow 6"/>
          <p:cNvSpPr/>
          <p:nvPr/>
        </p:nvSpPr>
        <p:spPr>
          <a:xfrm>
            <a:off x="8790940" y="3797935"/>
            <a:ext cx="501650" cy="673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Regular" panose="02020503050405090304" charset="0"/>
              <a:cs typeface="Times New Roman Regular" panose="02020503050405090304" charset="0"/>
            </a:endParaRPr>
          </a:p>
        </p:txBody>
      </p:sp>
      <p:sp>
        <p:nvSpPr>
          <p:cNvPr id="9" name="Text Box 8"/>
          <p:cNvSpPr txBox="1"/>
          <p:nvPr/>
        </p:nvSpPr>
        <p:spPr>
          <a:xfrm>
            <a:off x="6643370" y="4465955"/>
            <a:ext cx="5120640" cy="460375"/>
          </a:xfrm>
          <a:prstGeom prst="rect">
            <a:avLst/>
          </a:prstGeom>
          <a:noFill/>
        </p:spPr>
        <p:txBody>
          <a:bodyPr wrap="square" rtlCol="0" anchor="t">
            <a:spAutoFit/>
          </a:bodyPr>
          <a:lstStyle/>
          <a:p>
            <a:r>
              <a:rPr lang="en-US" sz="2400">
                <a:latin typeface="Times New Roman Regular" panose="02020503050405090304" charset="0"/>
                <a:cs typeface="Times New Roman Regular" panose="02020503050405090304" charset="0"/>
                <a:sym typeface="+mn-ea"/>
              </a:rPr>
              <a:t>Competition between Detectors</a:t>
            </a:r>
          </a:p>
        </p:txBody>
      </p:sp>
      <p:sp>
        <p:nvSpPr>
          <p:cNvPr id="10" name="Text Box 9"/>
          <p:cNvSpPr txBox="1"/>
          <p:nvPr/>
        </p:nvSpPr>
        <p:spPr>
          <a:xfrm>
            <a:off x="7741920" y="5626100"/>
            <a:ext cx="2923540" cy="460375"/>
          </a:xfrm>
          <a:prstGeom prst="rect">
            <a:avLst/>
          </a:prstGeom>
          <a:noFill/>
        </p:spPr>
        <p:txBody>
          <a:bodyPr wrap="square" rtlCol="0" anchor="t">
            <a:spAutoFit/>
          </a:bodyPr>
          <a:lstStyle/>
          <a:p>
            <a:r>
              <a:rPr lang="en-US" sz="2400">
                <a:latin typeface="Times New Roman Regular" panose="02020503050405090304" charset="0"/>
                <a:cs typeface="Times New Roman Regular" panose="02020503050405090304" charset="0"/>
                <a:sym typeface="+mn-ea"/>
              </a:rPr>
              <a:t>Detector Sequence</a:t>
            </a:r>
          </a:p>
        </p:txBody>
      </p:sp>
      <p:sp>
        <p:nvSpPr>
          <p:cNvPr id="11" name="Down Arrow 10"/>
          <p:cNvSpPr/>
          <p:nvPr/>
        </p:nvSpPr>
        <p:spPr>
          <a:xfrm>
            <a:off x="8790940" y="4939665"/>
            <a:ext cx="501650" cy="673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Regular" panose="02020503050405090304" charset="0"/>
              <a:cs typeface="Times New Roman Regular" panose="0202050305040509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3157855" y="406400"/>
            <a:ext cx="5487035" cy="583565"/>
          </a:xfrm>
          <a:prstGeom prst="rect">
            <a:avLst/>
          </a:prstGeom>
          <a:noFill/>
        </p:spPr>
        <p:txBody>
          <a:bodyPr wrap="none" rtlCol="0">
            <a:spAutoFit/>
          </a:bodyPr>
          <a:lstStyle/>
          <a:p>
            <a:r>
              <a:rPr lang="en-US" sz="3200">
                <a:latin typeface="Times New Roman Regular" panose="02020503050405090304" charset="0"/>
                <a:cs typeface="Times New Roman Regular" panose="02020503050405090304" charset="0"/>
              </a:rPr>
              <a:t>Effective Lindbladian Dynamics</a:t>
            </a:r>
          </a:p>
        </p:txBody>
      </p:sp>
      <p:sp>
        <p:nvSpPr>
          <p:cNvPr id="22" name="Text Box 21"/>
          <p:cNvSpPr txBox="1"/>
          <p:nvPr/>
        </p:nvSpPr>
        <p:spPr>
          <a:xfrm>
            <a:off x="4905375" y="6298565"/>
            <a:ext cx="7106920" cy="368300"/>
          </a:xfrm>
          <a:prstGeom prst="rect">
            <a:avLst/>
          </a:prstGeom>
          <a:noFill/>
        </p:spPr>
        <p:txBody>
          <a:bodyPr wrap="square" rtlCol="0" anchor="t">
            <a:spAutoFit/>
          </a:bodyPr>
          <a:lstStyle/>
          <a:p>
            <a:r>
              <a:rPr lang="en-US">
                <a:latin typeface="Times New Roman Regular" panose="02020503050405090304" charset="0"/>
                <a:cs typeface="Times New Roman Regular" panose="02020503050405090304" charset="0"/>
              </a:rPr>
              <a:t>Roy, Sthitadhi, et al.  Physical Review Research 2.3 (2020): 033347.</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b="13332"/>
          <a:stretch>
            <a:fillRect/>
          </a:stretch>
        </p:blipFill>
        <p:spPr>
          <a:xfrm>
            <a:off x="502285" y="1483995"/>
            <a:ext cx="3612515" cy="2439670"/>
          </a:xfrm>
          <a:prstGeom prst="rect">
            <a:avLst/>
          </a:prstGeom>
        </p:spPr>
      </p:pic>
      <p:pic>
        <p:nvPicPr>
          <p:cNvPr id="2" name="Picture 1" descr="Screen Shot 2022-02-10 at 3.42.31 PM"/>
          <p:cNvPicPr>
            <a:picLocks noChangeAspect="1"/>
          </p:cNvPicPr>
          <p:nvPr/>
        </p:nvPicPr>
        <p:blipFill>
          <a:blip r:embed="rId3"/>
          <a:stretch>
            <a:fillRect/>
          </a:stretch>
        </p:blipFill>
        <p:spPr>
          <a:xfrm>
            <a:off x="5292090" y="1940560"/>
            <a:ext cx="5765800" cy="1612900"/>
          </a:xfrm>
          <a:prstGeom prst="rect">
            <a:avLst/>
          </a:prstGeom>
        </p:spPr>
      </p:pic>
      <p:sp>
        <p:nvSpPr>
          <p:cNvPr id="3" name="Text Box 2"/>
          <p:cNvSpPr txBox="1"/>
          <p:nvPr/>
        </p:nvSpPr>
        <p:spPr>
          <a:xfrm>
            <a:off x="5941060" y="1377315"/>
            <a:ext cx="4467860" cy="460375"/>
          </a:xfrm>
          <a:prstGeom prst="rect">
            <a:avLst/>
          </a:prstGeom>
          <a:noFill/>
        </p:spPr>
        <p:txBody>
          <a:bodyPr wrap="square" rtlCol="0">
            <a:spAutoFit/>
          </a:bodyPr>
          <a:lstStyle/>
          <a:p>
            <a:r>
              <a:rPr lang="en-US" sz="2400">
                <a:latin typeface="Times New Roman Regular" panose="02020503050405090304" charset="0"/>
                <a:cs typeface="Times New Roman Regular" panose="02020503050405090304" charset="0"/>
              </a:rPr>
              <a:t>Lindbladian Master Equation</a:t>
            </a:r>
          </a:p>
        </p:txBody>
      </p:sp>
      <p:pic>
        <p:nvPicPr>
          <p:cNvPr id="4" name="Picture 3" descr="Screen Shot 2022-02-10 at 3.45.03 PM"/>
          <p:cNvPicPr>
            <a:picLocks noChangeAspect="1"/>
          </p:cNvPicPr>
          <p:nvPr/>
        </p:nvPicPr>
        <p:blipFill>
          <a:blip r:embed="rId4"/>
          <a:stretch>
            <a:fillRect/>
          </a:stretch>
        </p:blipFill>
        <p:spPr>
          <a:xfrm>
            <a:off x="877570" y="4284980"/>
            <a:ext cx="3073400" cy="1511300"/>
          </a:xfrm>
          <a:prstGeom prst="rect">
            <a:avLst/>
          </a:prstGeom>
        </p:spPr>
      </p:pic>
      <p:pic>
        <p:nvPicPr>
          <p:cNvPr id="6" name="Picture 5" descr="Screen Shot 2022-02-10 at 3.45.25 PM"/>
          <p:cNvPicPr>
            <a:picLocks noChangeAspect="1"/>
          </p:cNvPicPr>
          <p:nvPr/>
        </p:nvPicPr>
        <p:blipFill>
          <a:blip r:embed="rId5"/>
          <a:stretch>
            <a:fillRect/>
          </a:stretch>
        </p:blipFill>
        <p:spPr>
          <a:xfrm>
            <a:off x="5017770" y="4592320"/>
            <a:ext cx="6464935" cy="596900"/>
          </a:xfrm>
          <a:prstGeom prst="rect">
            <a:avLst/>
          </a:prstGeom>
        </p:spPr>
      </p:pic>
      <p:sp>
        <p:nvSpPr>
          <p:cNvPr id="8" name="Text Box 7"/>
          <p:cNvSpPr txBox="1"/>
          <p:nvPr/>
        </p:nvSpPr>
        <p:spPr>
          <a:xfrm>
            <a:off x="6137275" y="5486400"/>
            <a:ext cx="4467860" cy="460375"/>
          </a:xfrm>
          <a:prstGeom prst="rect">
            <a:avLst/>
          </a:prstGeom>
          <a:noFill/>
        </p:spPr>
        <p:txBody>
          <a:bodyPr wrap="square" rtlCol="0">
            <a:spAutoFit/>
          </a:bodyPr>
          <a:lstStyle/>
          <a:p>
            <a:r>
              <a:rPr lang="en-US" sz="2400">
                <a:latin typeface="Times New Roman Regular" panose="02020503050405090304" charset="0"/>
                <a:cs typeface="Times New Roman Regular" panose="02020503050405090304" charset="0"/>
              </a:rPr>
              <a:t>Continuum Limit Dynamics</a:t>
            </a:r>
          </a:p>
        </p:txBody>
      </p:sp>
      <p:sp>
        <p:nvSpPr>
          <p:cNvPr id="9" name="Rectangle 8"/>
          <p:cNvSpPr/>
          <p:nvPr/>
        </p:nvSpPr>
        <p:spPr>
          <a:xfrm>
            <a:off x="4972050" y="1375410"/>
            <a:ext cx="6626860" cy="239585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Regular" panose="02020503050405090304" charset="0"/>
              <a:cs typeface="Times New Roman Regular" panose="02020503050405090304" charset="0"/>
            </a:endParaRPr>
          </a:p>
        </p:txBody>
      </p:sp>
      <p:sp>
        <p:nvSpPr>
          <p:cNvPr id="10" name="Rectangle 9"/>
          <p:cNvSpPr/>
          <p:nvPr/>
        </p:nvSpPr>
        <p:spPr>
          <a:xfrm>
            <a:off x="4942205" y="4269740"/>
            <a:ext cx="6657340" cy="191706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Regular" panose="02020503050405090304" charset="0"/>
              <a:cs typeface="Times New Roman Regular" panose="02020503050405090304" charset="0"/>
            </a:endParaRPr>
          </a:p>
        </p:txBody>
      </p:sp>
      <p:sp>
        <p:nvSpPr>
          <p:cNvPr id="13" name="Rectangle 12"/>
          <p:cNvSpPr/>
          <p:nvPr/>
        </p:nvSpPr>
        <p:spPr>
          <a:xfrm>
            <a:off x="675005" y="1149350"/>
            <a:ext cx="3348355" cy="277495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Regular" panose="02020503050405090304" charset="0"/>
              <a:cs typeface="Times New Roman Regular" panose="02020503050405090304" charset="0"/>
            </a:endParaRPr>
          </a:p>
        </p:txBody>
      </p:sp>
      <p:sp>
        <p:nvSpPr>
          <p:cNvPr id="14" name="Text Box 13"/>
          <p:cNvSpPr txBox="1"/>
          <p:nvPr/>
        </p:nvSpPr>
        <p:spPr>
          <a:xfrm>
            <a:off x="675005" y="5796280"/>
            <a:ext cx="3180080" cy="423545"/>
          </a:xfrm>
          <a:prstGeom prst="rect">
            <a:avLst/>
          </a:prstGeom>
          <a:noFill/>
        </p:spPr>
        <p:txBody>
          <a:bodyPr wrap="square" rtlCol="0">
            <a:spAutoFit/>
          </a:bodyPr>
          <a:lstStyle/>
          <a:p>
            <a:pPr algn="ctr">
              <a:lnSpc>
                <a:spcPct val="90000"/>
              </a:lnSpc>
            </a:pPr>
            <a:r>
              <a:rPr lang="en-US" sz="2400">
                <a:latin typeface="Times New Roman Regular" panose="02020503050405090304" charset="0"/>
                <a:cs typeface="Times New Roman Regular" panose="02020503050405090304" charset="0"/>
              </a:rPr>
              <a:t>Coupling Hamiltonian</a:t>
            </a:r>
          </a:p>
        </p:txBody>
      </p:sp>
      <p:sp>
        <p:nvSpPr>
          <p:cNvPr id="15" name="Text Box 14"/>
          <p:cNvSpPr txBox="1"/>
          <p:nvPr/>
        </p:nvSpPr>
        <p:spPr>
          <a:xfrm>
            <a:off x="770890" y="1252220"/>
            <a:ext cx="3180080" cy="423545"/>
          </a:xfrm>
          <a:prstGeom prst="rect">
            <a:avLst/>
          </a:prstGeom>
          <a:noFill/>
        </p:spPr>
        <p:txBody>
          <a:bodyPr wrap="square" rtlCol="0">
            <a:spAutoFit/>
          </a:bodyPr>
          <a:lstStyle/>
          <a:p>
            <a:pPr algn="ctr">
              <a:lnSpc>
                <a:spcPct val="90000"/>
              </a:lnSpc>
            </a:pPr>
            <a:r>
              <a:rPr lang="en-US" sz="2400">
                <a:latin typeface="Times New Roman Regular" panose="02020503050405090304" charset="0"/>
                <a:cs typeface="Times New Roman Regular" panose="02020503050405090304" charset="0"/>
              </a:rPr>
              <a:t>OQS</a:t>
            </a:r>
          </a:p>
        </p:txBody>
      </p:sp>
      <p:sp>
        <p:nvSpPr>
          <p:cNvPr id="16" name="Rectangle 15"/>
          <p:cNvSpPr/>
          <p:nvPr/>
        </p:nvSpPr>
        <p:spPr>
          <a:xfrm>
            <a:off x="675005" y="4280535"/>
            <a:ext cx="3348355" cy="208724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Regular" panose="02020503050405090304" charset="0"/>
              <a:cs typeface="Times New Roman Regular" panose="02020503050405090304" charset="0"/>
            </a:endParaRPr>
          </a:p>
        </p:txBody>
      </p:sp>
      <p:grpSp>
        <p:nvGrpSpPr>
          <p:cNvPr id="24" name="Group 23"/>
          <p:cNvGrpSpPr/>
          <p:nvPr/>
        </p:nvGrpSpPr>
        <p:grpSpPr>
          <a:xfrm>
            <a:off x="2888615" y="2435860"/>
            <a:ext cx="3180080" cy="535940"/>
            <a:chOff x="4549" y="3836"/>
            <a:chExt cx="5008" cy="844"/>
          </a:xfrm>
        </p:grpSpPr>
        <p:sp>
          <p:nvSpPr>
            <p:cNvPr id="17" name="Right Arrow 16"/>
            <p:cNvSpPr/>
            <p:nvPr/>
          </p:nvSpPr>
          <p:spPr>
            <a:xfrm>
              <a:off x="6152" y="3836"/>
              <a:ext cx="2030" cy="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Regular" panose="02020503050405090304" charset="0"/>
                <a:cs typeface="Times New Roman Regular" panose="02020503050405090304" charset="0"/>
              </a:endParaRPr>
            </a:p>
          </p:txBody>
        </p:sp>
        <p:sp>
          <p:nvSpPr>
            <p:cNvPr id="20" name="Text Box 19"/>
            <p:cNvSpPr txBox="1"/>
            <p:nvPr/>
          </p:nvSpPr>
          <p:spPr>
            <a:xfrm>
              <a:off x="4549" y="4012"/>
              <a:ext cx="5008" cy="492"/>
            </a:xfrm>
            <a:prstGeom prst="rect">
              <a:avLst/>
            </a:prstGeom>
            <a:noFill/>
          </p:spPr>
          <p:txBody>
            <a:bodyPr wrap="square" rtlCol="0">
              <a:spAutoFit/>
            </a:bodyPr>
            <a:lstStyle/>
            <a:p>
              <a:pPr algn="ctr">
                <a:lnSpc>
                  <a:spcPct val="90000"/>
                </a:lnSpc>
              </a:pPr>
              <a:r>
                <a:rPr lang="en-US" sz="1600">
                  <a:latin typeface="Times New Roman Regular" panose="02020503050405090304" charset="0"/>
                  <a:cs typeface="Times New Roman Regular" panose="02020503050405090304" charset="0"/>
                </a:rPr>
                <a:t>Markovian</a:t>
              </a:r>
            </a:p>
          </p:txBody>
        </p:sp>
      </p:grpSp>
      <p:grpSp>
        <p:nvGrpSpPr>
          <p:cNvPr id="23" name="Group 22"/>
          <p:cNvGrpSpPr/>
          <p:nvPr/>
        </p:nvGrpSpPr>
        <p:grpSpPr>
          <a:xfrm>
            <a:off x="3906520" y="4960620"/>
            <a:ext cx="1289050" cy="535940"/>
            <a:chOff x="6152" y="7812"/>
            <a:chExt cx="2030" cy="844"/>
          </a:xfrm>
        </p:grpSpPr>
        <p:sp>
          <p:nvSpPr>
            <p:cNvPr id="18" name="Right Arrow 17"/>
            <p:cNvSpPr/>
            <p:nvPr/>
          </p:nvSpPr>
          <p:spPr>
            <a:xfrm>
              <a:off x="6152" y="7812"/>
              <a:ext cx="2030" cy="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Regular" panose="02020503050405090304" charset="0"/>
                <a:cs typeface="Times New Roman Regular" panose="02020503050405090304" charset="0"/>
              </a:endParaRPr>
            </a:p>
          </p:txBody>
        </p:sp>
        <p:pic>
          <p:nvPicPr>
            <p:cNvPr id="21" name="334E55B0-647D-440b-865C-3EC943EB4CBC-10" descr="wpsoffice"/>
            <p:cNvPicPr>
              <a:picLocks noChangeAspect="1"/>
            </p:cNvPicPr>
            <p:nvPr/>
          </p:nvPicPr>
          <p:blipFill>
            <a:blip r:embed="rId6"/>
            <a:stretch>
              <a:fillRect/>
            </a:stretch>
          </p:blipFill>
          <p:spPr>
            <a:xfrm>
              <a:off x="6418" y="8091"/>
              <a:ext cx="1143" cy="297"/>
            </a:xfrm>
            <a:prstGeom prst="rect">
              <a:avLst/>
            </a:prstGeom>
          </p:spPr>
        </p:pic>
      </p:grpSp>
      <p:sp>
        <p:nvSpPr>
          <p:cNvPr id="25" name="Up-Down Arrow 24"/>
          <p:cNvSpPr/>
          <p:nvPr/>
        </p:nvSpPr>
        <p:spPr>
          <a:xfrm>
            <a:off x="7806055" y="3401695"/>
            <a:ext cx="875030" cy="1244600"/>
          </a:xfrm>
          <a:prstGeom prst="upDownArrow">
            <a:avLst>
              <a:gd name="adj1" fmla="val 38247"/>
              <a:gd name="adj2" fmla="val 36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Regular" panose="02020503050405090304" charset="0"/>
              <a:cs typeface="Times New Roman Regular" panose="0202050305040509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2830830" y="406400"/>
            <a:ext cx="6176010" cy="583565"/>
          </a:xfrm>
          <a:prstGeom prst="rect">
            <a:avLst/>
          </a:prstGeom>
          <a:noFill/>
        </p:spPr>
        <p:txBody>
          <a:bodyPr wrap="none" rtlCol="0">
            <a:spAutoFit/>
          </a:bodyPr>
          <a:lstStyle/>
          <a:p>
            <a:r>
              <a:rPr lang="en-US" sz="3200">
                <a:latin typeface="Times New Roman Regular" panose="02020503050405090304" charset="0"/>
                <a:cs typeface="Times New Roman Regular" panose="02020503050405090304" charset="0"/>
              </a:rPr>
              <a:t>Liouvillian Gap &amp; Rate of Approach</a:t>
            </a:r>
          </a:p>
        </p:txBody>
      </p:sp>
      <p:sp>
        <p:nvSpPr>
          <p:cNvPr id="22" name="Text Box 21"/>
          <p:cNvSpPr txBox="1"/>
          <p:nvPr/>
        </p:nvSpPr>
        <p:spPr>
          <a:xfrm>
            <a:off x="4905375" y="6298565"/>
            <a:ext cx="7106920" cy="368300"/>
          </a:xfrm>
          <a:prstGeom prst="rect">
            <a:avLst/>
          </a:prstGeom>
          <a:noFill/>
        </p:spPr>
        <p:txBody>
          <a:bodyPr wrap="square" rtlCol="0" anchor="t">
            <a:spAutoFit/>
          </a:bodyPr>
          <a:lstStyle/>
          <a:p>
            <a:r>
              <a:rPr lang="en-US">
                <a:latin typeface="Times New Roman Regular" panose="02020503050405090304" charset="0"/>
                <a:cs typeface="Times New Roman Regular" panose="02020503050405090304" charset="0"/>
              </a:rPr>
              <a:t>Roy, Sthitadhi, et al.  Physical Review Research 2.3 (2020): 033347.</a:t>
            </a:r>
          </a:p>
        </p:txBody>
      </p:sp>
      <p:sp>
        <p:nvSpPr>
          <p:cNvPr id="19" name="Text Box 18"/>
          <p:cNvSpPr txBox="1"/>
          <p:nvPr/>
        </p:nvSpPr>
        <p:spPr>
          <a:xfrm>
            <a:off x="908050" y="5250180"/>
            <a:ext cx="4467860" cy="460375"/>
          </a:xfrm>
          <a:prstGeom prst="rect">
            <a:avLst/>
          </a:prstGeom>
          <a:noFill/>
        </p:spPr>
        <p:txBody>
          <a:bodyPr wrap="square" rtlCol="0">
            <a:spAutoFit/>
          </a:bodyPr>
          <a:lstStyle/>
          <a:p>
            <a:pPr algn="ctr"/>
            <a:r>
              <a:rPr lang="en-US" sz="2400">
                <a:latin typeface="Times New Roman Regular" panose="02020503050405090304" charset="0"/>
                <a:cs typeface="Times New Roman Regular" panose="02020503050405090304" charset="0"/>
              </a:rPr>
              <a:t>e.g.1 Spin-1/2 Pair</a:t>
            </a:r>
          </a:p>
        </p:txBody>
      </p:sp>
      <p:pic>
        <p:nvPicPr>
          <p:cNvPr id="2" name="Picture 1" descr="Screen Shot 2022-02-10 at 3.33.27 PM"/>
          <p:cNvPicPr>
            <a:picLocks noChangeAspect="1"/>
          </p:cNvPicPr>
          <p:nvPr/>
        </p:nvPicPr>
        <p:blipFill>
          <a:blip r:embed="rId2"/>
          <a:stretch>
            <a:fillRect/>
          </a:stretch>
        </p:blipFill>
        <p:spPr>
          <a:xfrm>
            <a:off x="681355" y="1236980"/>
            <a:ext cx="4694555" cy="3905250"/>
          </a:xfrm>
          <a:prstGeom prst="rect">
            <a:avLst/>
          </a:prstGeom>
        </p:spPr>
      </p:pic>
      <p:pic>
        <p:nvPicPr>
          <p:cNvPr id="3" name="Picture 2" descr="Screen Shot 2022-02-10 at 3.34.56 PM"/>
          <p:cNvPicPr>
            <a:picLocks noChangeAspect="1"/>
          </p:cNvPicPr>
          <p:nvPr/>
        </p:nvPicPr>
        <p:blipFill>
          <a:blip r:embed="rId3"/>
          <a:stretch>
            <a:fillRect/>
          </a:stretch>
        </p:blipFill>
        <p:spPr>
          <a:xfrm>
            <a:off x="7481570" y="1236980"/>
            <a:ext cx="3724910" cy="3886200"/>
          </a:xfrm>
          <a:prstGeom prst="rect">
            <a:avLst/>
          </a:prstGeom>
        </p:spPr>
      </p:pic>
      <p:sp>
        <p:nvSpPr>
          <p:cNvPr id="4" name="Text Box 3"/>
          <p:cNvSpPr txBox="1"/>
          <p:nvPr/>
        </p:nvSpPr>
        <p:spPr>
          <a:xfrm>
            <a:off x="7399020" y="5250180"/>
            <a:ext cx="4467860" cy="460375"/>
          </a:xfrm>
          <a:prstGeom prst="rect">
            <a:avLst/>
          </a:prstGeom>
          <a:noFill/>
        </p:spPr>
        <p:txBody>
          <a:bodyPr wrap="square" rtlCol="0">
            <a:spAutoFit/>
          </a:bodyPr>
          <a:lstStyle/>
          <a:p>
            <a:pPr algn="ctr"/>
            <a:r>
              <a:rPr lang="en-US" sz="2400">
                <a:latin typeface="Times New Roman Regular" panose="02020503050405090304" charset="0"/>
                <a:cs typeface="Times New Roman Regular" panose="02020503050405090304" charset="0"/>
              </a:rPr>
              <a:t>e.g.2 Spin-1 Chain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2542540" y="405130"/>
            <a:ext cx="7106920" cy="583565"/>
          </a:xfrm>
          <a:prstGeom prst="rect">
            <a:avLst/>
          </a:prstGeom>
          <a:noFill/>
        </p:spPr>
        <p:txBody>
          <a:bodyPr wrap="square" rtlCol="0">
            <a:spAutoFit/>
          </a:bodyPr>
          <a:lstStyle/>
          <a:p>
            <a:r>
              <a:rPr lang="en-US" sz="3200">
                <a:latin typeface="Times New Roman Regular" panose="02020503050405090304" charset="0"/>
                <a:cs typeface="Times New Roman Regular" panose="02020503050405090304" charset="0"/>
              </a:rPr>
              <a:t>Extension: Active Quantum Steering</a:t>
            </a:r>
          </a:p>
        </p:txBody>
      </p:sp>
      <p:sp>
        <p:nvSpPr>
          <p:cNvPr id="22" name="Text Box 21"/>
          <p:cNvSpPr txBox="1"/>
          <p:nvPr/>
        </p:nvSpPr>
        <p:spPr>
          <a:xfrm>
            <a:off x="5798820" y="6285230"/>
            <a:ext cx="7106920" cy="368300"/>
          </a:xfrm>
          <a:prstGeom prst="rect">
            <a:avLst/>
          </a:prstGeom>
          <a:noFill/>
        </p:spPr>
        <p:txBody>
          <a:bodyPr wrap="square" rtlCol="0" anchor="t">
            <a:spAutoFit/>
          </a:bodyPr>
          <a:lstStyle/>
          <a:p>
            <a:r>
              <a:rPr lang="en-US">
                <a:latin typeface="Times New Roman Regular" panose="02020503050405090304" charset="0"/>
                <a:cs typeface="Times New Roman Regular" panose="02020503050405090304" charset="0"/>
              </a:rPr>
              <a:t>Herasymenko</a:t>
            </a:r>
            <a:r>
              <a:rPr lang="en-US">
                <a:latin typeface="Times New Roman Regular" panose="02020503050405090304" charset="0"/>
                <a:cs typeface="Times New Roman Regular" panose="02020503050405090304" charset="0"/>
                <a:sym typeface="+mn-ea"/>
              </a:rPr>
              <a:t>, et al.</a:t>
            </a:r>
            <a:r>
              <a:rPr lang="en-US">
                <a:latin typeface="Times New Roman Regular" panose="02020503050405090304" charset="0"/>
                <a:cs typeface="Times New Roman Regular" panose="02020503050405090304" charset="0"/>
              </a:rPr>
              <a:t> arXiv preprint arXiv:2111.09306 (2021)</a:t>
            </a:r>
          </a:p>
        </p:txBody>
      </p:sp>
      <p:pic>
        <p:nvPicPr>
          <p:cNvPr id="2" name="Picture 1"/>
          <p:cNvPicPr>
            <a:picLocks noChangeAspect="1"/>
          </p:cNvPicPr>
          <p:nvPr/>
        </p:nvPicPr>
        <p:blipFill>
          <a:blip r:embed="rId2"/>
          <a:srcRect b="31898"/>
          <a:stretch>
            <a:fillRect/>
          </a:stretch>
        </p:blipFill>
        <p:spPr>
          <a:xfrm>
            <a:off x="572135" y="1162050"/>
            <a:ext cx="5935980" cy="4712335"/>
          </a:xfrm>
          <a:prstGeom prst="rect">
            <a:avLst/>
          </a:prstGeom>
        </p:spPr>
      </p:pic>
      <p:pic>
        <p:nvPicPr>
          <p:cNvPr id="3" name="Picture 2" descr="Screen Shot 2022-02-10 at 4.30.35 PM"/>
          <p:cNvPicPr>
            <a:picLocks noChangeAspect="1"/>
          </p:cNvPicPr>
          <p:nvPr/>
        </p:nvPicPr>
        <p:blipFill>
          <a:blip r:embed="rId3"/>
          <a:srcRect l="7400" t="48482"/>
          <a:stretch>
            <a:fillRect/>
          </a:stretch>
        </p:blipFill>
        <p:spPr>
          <a:xfrm>
            <a:off x="6942455" y="1926590"/>
            <a:ext cx="4704080" cy="3566160"/>
          </a:xfrm>
          <a:prstGeom prst="rect">
            <a:avLst/>
          </a:prstGeom>
        </p:spPr>
      </p:pic>
      <p:sp>
        <p:nvSpPr>
          <p:cNvPr id="19" name="Text Box 18"/>
          <p:cNvSpPr txBox="1"/>
          <p:nvPr/>
        </p:nvSpPr>
        <p:spPr>
          <a:xfrm>
            <a:off x="1238250" y="5824855"/>
            <a:ext cx="4467860" cy="460375"/>
          </a:xfrm>
          <a:prstGeom prst="rect">
            <a:avLst/>
          </a:prstGeom>
          <a:noFill/>
        </p:spPr>
        <p:txBody>
          <a:bodyPr wrap="square" rtlCol="0">
            <a:spAutoFit/>
          </a:bodyPr>
          <a:lstStyle/>
          <a:p>
            <a:pPr algn="ctr"/>
            <a:r>
              <a:rPr lang="en-US" sz="2400">
                <a:latin typeface="Times New Roman Regular" panose="02020503050405090304" charset="0"/>
                <a:cs typeface="Times New Roman Regular" panose="02020503050405090304" charset="0"/>
              </a:rPr>
              <a:t>Active Protocol</a:t>
            </a:r>
          </a:p>
        </p:txBody>
      </p:sp>
      <p:sp>
        <p:nvSpPr>
          <p:cNvPr id="4" name="Text Box 3"/>
          <p:cNvSpPr txBox="1"/>
          <p:nvPr/>
        </p:nvSpPr>
        <p:spPr>
          <a:xfrm>
            <a:off x="7336790" y="5697855"/>
            <a:ext cx="4467860" cy="460375"/>
          </a:xfrm>
          <a:prstGeom prst="rect">
            <a:avLst/>
          </a:prstGeom>
          <a:noFill/>
        </p:spPr>
        <p:txBody>
          <a:bodyPr wrap="square" rtlCol="0">
            <a:spAutoFit/>
          </a:bodyPr>
          <a:lstStyle/>
          <a:p>
            <a:pPr algn="ctr"/>
            <a:r>
              <a:rPr lang="en-US" sz="2400">
                <a:latin typeface="Times New Roman Regular" panose="02020503050405090304" charset="0"/>
                <a:cs typeface="Times New Roman Regular" panose="02020503050405090304" charset="0"/>
              </a:rPr>
              <a:t>Speedup of Steering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334E55B0-647D-440b-865C-3EC943EB4CBC-1">
      <extobjdata type="334E55B0-647D-440b-865C-3EC943EB4CBC" data="ewogICAiSW1nU2V0dGluZ0pzb24iIDogIntcImRwaVwiOlwiNjAwXCIsXCJmb3JtYXRcIjpcIlBOR1wiLFwidHJhbnNwYXJlbnRcIjp0cnVlLFwiYXV0b1wiOnRydWV9IiwKICAgIkxhdGV4IiA6ICJYRnNnZkNCamFHVmhjQ0JjSUhOMFlYUmxYSEpoYm1kc1pTQmNJQ0JjY21sbmFIUmhjbkp2ZHlCY0lIeDJZV3gxWVdKc1pTQmNJSE4wWVhSbElGeHlZVzVuYkdVZ1hGMD0iLAogICAiTGF0ZXhJbWdCYXNlNjQiIDogImlWQk9SdzBLR2dvQUFBQU5TVWhFVWdBQUJMc0FBQUJUQkFNQUFBQ0ZjQmcwQUFBQU1GQk1WRVgvLy84QUFBQUFBQUFBQUFBQUFBQUFBQUFBQUFBQUFBQUFBQUFBQUFBQUFBQUFBQUFBQUFBQUFBQUFBQUFBQUFBdjNhQjdBQUFBRDNSU1RsTUFpZStaRUNKVXEzYmR1Mll5Uk0xQnQ4T3BBQUFBQ1hCSVdYTUFBQTdFQUFBT3hBR1ZLdzRiQUFBZXprbEVRVlI0QWUxZGZZeHNTVlcvODE3UHgzdno2WktJSnNnTWk1aDlDUFNZQlZFVDZHWXhzRytGblhIL2tXaGtPcWdoYWtLL3JHQUVnUjRRSlNUR25peHI5SUZMVDFaRkNPbzhCQ1B3aHozb1AycUFHUmNWa0dnM0c1U1BnUDIySDdodjN1NU8rVHRWZGFyT3ZiZHUzMzYzWi9ydFB1Y20wMVczN3FselRwMzYxYWxUZFQ4bW1uaDJkSk1lZHo5L3JBMjdaWFdzNHA3RXdrb1A3enZ0RnBYTDNtU1o5c0ZZRzZRdWoxWGNrMWpZck5weTJxMnBxc3ZmWEprOVZSdGpnMHJxTzJPVTlxUVdOYWYrMSttM29kWmQvdWJLbkZIYlkyelFwUHJ1R0tVOXVVVzFyam45Y3VEMXFpKy80eTBQWDNIVVQ2WE16Rmo5U1ZGNC9meXZQdTN0OXoxZXhLNmx6MzdpNlg5WlhwVlZKLy90b3kvK1JubFhGdDJJZk5QUGlJUGhOYTNvZVBSRzZEaXl6Sks2T2pLUDRSa1VoTmM5MnNDRjROWFFWUzhJRlNmTHVtaFhGTjJRN0pyYVpMbUQ0WFZLNi9zWUV6KzEwcDF4eHZZRjRWWFhCcjVjeExBR1M1ZEUxU25ON01hdjFjNzYySDR3dk9iZjhYUzA0aWthVlhUVXJyRDlNV2NMd212MkhTOEZKcnBGbFB2aTk5eUxxdXV5NmllZTFsUHFVSmJja1B5OGN1NTRNTHlnSFJ6WXlnMVJjbVNocDVTY09VWm1ONWhCUVhpQmFWdXBwY0c4TTYrV1ZUOXhiVmFwUnhKRk4rQzA3TUtwWWVBMXhsNDZTbHRNakhNcnFqaThNRC91RjJ5MlVuNk5abGhnZm55aUlMTWpyTGJzSnVoY2VLMHBkZWtJSlEvTHF0UjRJSjkwTU5Ha0dtUFFXQnhlVGVVNkk3L0ZNWXBKbFZxOXpLaVJ4OVFyRDRaQSsyQ2lEUWVaWEhoaGNPM0dHaldla3pQREdEMkhxRGZHTUtRNHZIWUtSMHVZQ1YyUVkzdmxiTUZBVG5ScWF4aUFEaVphY05Ga0xyd3F3L1N6ME82SXNrQjFOWmRWRGxFN0h2am1zaHVGb0RpOGlrZEwyRGE2bk5CNXNYZ2daemxoZXMyLy81QkROT3RXZzdud2FxWG05MFNManVkMFJ3MnhyWkJEdEZnNFpyNytOaFdHMTF6eGFBbk9lenVoNlY3eFFNNXlndi9iU2pCTm4rWVJ1ZlZGSHJ4SzZmazlMZTBZU3BRYTRsNUJEdEgwR05lOGhlRTFRclMwcHZ6K3BlMkM1c2h6RGZ6ZmFtNS81aEUxZUVXYkJ5KzR3ZVQ4bml2OENBZ3dwdjE5MFN4K2VVUnpZMXhGRlliWENORlNQUjBXRncvazJNaDdTdFU0bjVubUVlM3hZamdQWHFmVDgzdW0wQ084Z0RHZEh3SGtFclhjL3NzUnFoWm1WUmhlY0FSTFlaYTVwWUd3dUhnZ3g5S2F3d1M5ZVVSbmVNc3hEMTZCK1owVk9jNDBiM0xYc25PSnhMM1Y0MVNXZUJlR0Z4ekJma0hsMG1IeENJRWM2NUFUenhxeVBDTDNPRUVldk5iUzh6c3JjcHpwNGxGRUFKRzR0M3FjeWhMdnd2Q0NJeWlvV3lBc0hpR1FZeVZ5NGxsRGxrZmtIaWZJZzFjOVBiK3pJc2VaN2gxRkJCQ0plNnZGbFAzTTBOVUt3NnQ0dEJRSWkwY0k1R3hMOCtKWlRaWlB4SThUNU1Fck1MOFBiZklSQ0RHbXE3blZjNG1tUmx5V25CNCtMQ29NcitMUlVpQXNYaXdleUZscjU4YXpSSmRQVkxkNzhYbndhaFhlVTg1Rnh5Q0N2TWxkMTgwbktnK3h1ekZBallraHRvQnM5YUx3R2lGYVFsamNUU2dQcDE4MGtMT2NjdU5ab3Nzbk9tVjNOM0xnaGZuOWh0eUJMdyt6N1pWUFZPSDlsMFEzREhrNjczYWZjeXNVaFZlK0k4Z1V2WloyVmJuK1BKTVpYOEFETXZuYlh2bEVwKzJXWXc2ODVvdnZLYlBDUmRMOHlSMWNoeUFhOVhXTzFDM2p6TVlVaGRjSTBWSTk3YXFLQjNMY01QaS9HdWN6MDN3aWZwMGpCMTRUVCtWdHJ5aGFTTjAxeVRSWjhNTHdOOFdMd21zeDdZS0NtZ1FLQTJIeDZITk44MGlDM2lqcW1VZUZVdkM2ODgzbGN4OWE1OVlzNlBsOTZpZGE1MzZUaTF6Nm1yZVh6NzNFbmVuTTYrODdmSnNzbVh2dzRLMzZmUGJCL2xjY1UwbGg4cVcvK2JCNndUTjhlV0J5VDdJT1JnQ1Q3MzY0LzE0UmZjd09zVG5ycGFaejdTRVdHS2FXaE5mVWczMW5oZmM4UzNLZGVuUDVhMEk5WElJajhBV3drcXNvcStsOHlnQTZMSDdaaHc4K1ZHWGFkQ0FYNkNNbU51bFB2YVhWLzhxdUwwdkhzMm1kb3pSUmxCUmtMWmVFMTZlVU9paXJhd3lGTlJwY1AxMVc1NVM2emV0QXVkTDNnMUtwQjBScDZaMnEzMUovRWtXdnJ0clM1WDZaenFNN3k3andLSmZhaXo2WjIxSHFvdVUxWFZidTZPOHlUWUoxbUNoNldVdXBsanJ3L2VYMlg1alBkYWJEM3hRWDhKcnJRWWtMUmhMR2ljM1IrWjFreUd2VnFQUXZUbyttOEJaelBaakxrYytXditxb1lPNlViWFZZL0RNS1ZkejZKUm5JQmZwSXNLVHNQNkVUMldMMGJEVWZ6M04wQ1ozRFJHbEJkc3N4QWErL1VnY2ZqNkpQbDUrdzdEc1lYTFBxV2J2UmxHZzRYU3RWMUxXL2ppYWI3c0V4bERYVmxmWG9Td2ZWMDhwV24rbnZUNm1EYWpSWGZtUTllbDMyTHNHeSttQTFtdnlrM2daWTVCWlM2b0NTWUIwbWVybFNIMW1QWGlPZkltd004ZHlGYldvb21SN2Erd2w0ZGE2c3ozS1hBejMrVFFYMC9vdWkrZGI5VWNVM1REb0NXVEdLNnN4REs1WXdBTXF3N2ZYRXJMcXRpajU0anRVOTRmUkRmUlJ2NVlTNjlvdFI5SE10dlh5VGh1ZitwejJJbU01Qm9vQ2dhYlBvanNQcmM2cC9pUlE0elk4UUxpdFZhdnd3RmUzRmw1REw2bkFYcGFYVzQzUlJIM2VwZzExa2RycHRmb1puRDZiZHdYaHNYcW5TdmpZejFkVGk1MjcxUi9xc2VSWEo3Tk51di8zMm5sTDR2ZjE3bVNqSk9raUVPUEZiVk9HOGtOUHhIY204cmllZGpEZDZRRlVQcnpsVml5SnVLeHBDamRKSGFVZTM4K3doSGdQY3RtVWdkTDRuVmhIUmkzd0JNR2tBVk1lMjEzY2F4SHhlOWRjTk80eTZWV2FNTk5CSDRpcXlwWjd1TVdCb0UyY2ZoY1h4WXNrVkpEOVN3emtkS1oxRFJDRkI4OGJGeE9BRnFGNHdiQ3Rkay9iVTRjSzFLdVVSaGRsRzBObmRmSzlvenowUk9sOVdYYnAwNWpGM0wyeG5rOXI0M1FreU9PVitrSkwwMFR1czZzSlpaVkxDWk16ckJGaWpRb0tvMUxNOU9XZjAwQ3hIZloyajRsVFM3TEovUEx4T1BRYXFsZ1VRNE9YZzg1RGRRbXg5MHNOTHJuN3ZrQlVqekgxMGJvNlFBYkR0OWI3K1BsM2Y0UWJ2eFpaOWdUNnk3RGhaVUhiK2JmUHpBd24vRjRWMFRtMTdCUVdaMXpsaThLcFlXMHplYTEwNjJuaGx4eUFPUTI2VjFZclFYUHU4ekxRRFhjZGFEM3NadHA4bjZXNWFXejJ5L0xpdXVDYUhvMk1WUmRNT2RyMU5XeXc2aFVyU3JLazBRZlNRczIzRHowZWp2czZ4NXYwTWljdytQTHdxWkM5bDkzM2FpajA1bkl4RlFRY0cyclNjWkxUVTJCWVZhZTR6WmlQS2tBSFd3T1ordW9pclYzV0s2RVNNaGxBZkdUTDMyK2hYVFg3Qk1vZ1daUytUWXd6b25DSUtnSUdjQ2JHVzhBSjBsN1M0ZS9ocEs3RHYyNGRha04weXV1QVhGcXFaa3huT1lCeWF4bUxrMnRqck5BMWNOTmxPVm1DL2JpckZmenRzN0Z1NEwrV1lCbTJBdFNtVmo0UkJQejV0Y29abVpPOEM0bEtITzV2Z25zc2pkL0Nhb3g1R0lHRDhBV2F3YTdicW5qckFGUnh3TzI3S0Z0NWlqcXpqS3RMY2QxbVQ0eWRvZ0RyNnh0anpGTCtQRnZQbmdUNWlmamFkNThaTmxMMlMzSithSnFnenJYWnJnbFZZa0htZFE4S3J4NmJvY1ZkTndCSmJoaE9hS0p2TGUvbFRMQWt5OXcxbGt5a1hIMGZCTW9PTkRMWXF0SExabmgxeU1IWFhGTW94alpJQWE1U21pWlpNN2FqdTRSVU52M05sS3llU25namtFcGRpcHc1ZVo4a3l3TG8xMWc2N2JOanZDVk1EaXV1UlRXZUwzaWE2SW55V3JTaHYrUVFOVUhIdURhUTF6VnI2YzhoTDlaRW04ajhMdkhEeHU3SG91Nm9uQ09zY2Q1S0UvWkFnOHpxSGdCZTYzd1JIR0VKMmNrVEF4UjRIRnVNSk9vSjM2MW9sWmhoVTJIaXdSVENHdWRwWlFVbURYU0xoZ1FxU3h4ekhXUjBYK1lreFRkUUIxaWlORTAyVzdkeU1LMDNiajFTM3p2clRTWUhqRHJjc0cxelp3V3VQckFSVHJoajZOYlk5TUhEQkZLRS9EazFPajV5YXphY3EycWtFbDRNR2FER295QkxieEFTTS9jQUs5UkVSaVdQUHVnNTBMZmRkelArUm53M29uQWg2TXdSTmFRZ0plTFZaWDRpemdqRzRybHA5RUhzNWVKVjV2cU5PTnRjZE5pTThaV1VOVTFuRk5mOG1NVGo0b01pMzhqVDd6R1gzUmlYRVVsVjdoRmpqVXB6b2xCdkxDSFV2YzFXaVd2SW5CWEorV1RhNHNvT1hEcjJnemJhaG4rRFp1YUw2VlZPa042eE1WanFDeWpiS2ZNVzZtdzBJckx3b2NyYWwwSjh4Z2VzcnhDL216OHZwUGlJYWVWU3NrcGlqT0lTUS9pL0NCa3BJNTBUUW15VklqeXNQTHorb29MbWRFanFNc3lpQ0RpdFdOMlM1WmRHR3pZR1MreEhaZlUzWnFtRmxHd09vSDF5V0ZaSXpQSmJyN01ZU2szdUlOZXJ0OFdqUXJKYmRRRVA4Y3NGejUzdXJ2dVE2YzAzbHR4Z0hWSFh3S2xQYm9YTE5FTThwaWhEMGRNbFRDRWF2YzYvQ1crZ2F2aUlhWkRob2JpbmI2bTB2U3pCdHg2MzA1NkUrWW42Y3R1d3NneGw1eTVURi9COU44U0dkNDBTWmd2VGpCQjVlOElUYysyMWx2MHVLTnBLMTZFQWJ1am9UWVRuZzNWRFBXQTlPeXMxQ2JKZ1NUZU5RblYwV0ZHRlhhQm5wWkpGclR0ejZRbHZlakVVQUFkWkVGeU9pK1h6ZDFsNlE0ZExJcjNQQUpWeXlqQWNsREs4NURZcUt4NGFOcGVDV2hCMHVNeXZ2TFV6RmhxdUlMU0VtQ2hvQUxvdTVBRllhcjR2QzZXOTRlUkgzRWZQajFKSGM4dXlxS1l2NVAzS2xJWjNqUkptQzlPc2NIbDV0NzU1Sy8ybzFFRzMwOHpEbVhvZTB1K3dzQnBIWFdHdXVORVVsN0xpUkJVQjVNREFwcFRCS1Y1NGpMOGEwZHZrcDFrUWZJNEtGdVRkS08yNm5pY2hhenRIU1dZR2pxUjZ0NWxkamVNMW80V1h2M2xzcnVuTFRUWmUwZzlpMURJVWptTkFWUGR5OHNVSzIxZXRQNXNLT1ljLzVUTEtPRThKOVpHWDZ4TnVNeTZULzB3TjQyMTRST2llQzNreEIrblVPRDYreTRnMENGa2JiTnc0UWErNHliTUtVODd5aUJkRFo5YmxLYzM4QlJnS1YwRDNXOFZZTXF2YmY1VVZTcml3SlE2eFRSSHZlTXo1a0l3ckxza2srZEpRRC9wY2prd0ZzR0Y3emZ3b2l6Q3JPR3IwTHVoYXNXN1BWRjMwY0lSeUJyZ2haZHQ0VU0yallBT2lQSmM5UWE5ajBUai9VUjViYUo5RHB0cW8vUlE2aVZuMEJydGZzMmFLWEZpZktGcVJmNTNEd1FrdFRIU0hhR01HNTdScFo4RUtXOHM0V054RlgyVlhMU2pyT3YyUlZCTkljV0cwUkpiUTZWVi9aRnlWaVRLTTBnM1djcU1FTGo5SjdFa0x5WCtjb2ZmWS9CaDdMcVY0UXVuS1c0YVhQWVNHMlJsVFd6Y2V5Um9aUzNOcTR0OUFPZnNWd1JDVEJLNm13QWVvK2JsbXpvQlQrUE5SSHJLcExlMURxOEFmY0tUSjdIbEM0UFJmV09VNlVMVWcvVHVEZ0JlRHk5T0lFb28zT1RBMW5uMFZOV1hyVmwzOWNxVCszdEMzdmkyVWwyaGh3TWRGYTJBMFFybkdJcDBMRW1BYjdWcGgxbkFnTXVsSDBrNS85R0c1STdWcWRUSExXVFJLeFluR3lnY3A1UjJoY0NCYTBIOHBoQ29waG9WVythcHFQb2VXc3Urd3NHU09rQ3I2aW1JMWFRUU5VZUl6cjBGOUh3R0oyQUNQSWkvY1JhK1RTcG03MTRUTmNRVHllemRBNVRqUkEwQTQwY1BEYTg5T0xFeWZhaUFtTEk2Q08xb3ArcnYyMkpSVXVVb1lXdUlxMUxiTkRQZXY1dVVTbnBiTGhkOGhET2o2NVo3R09EWHg0VEQ3OHMycEd5b3dmSVRHeC9xVE5WUWVsVlU4ZnpNWGdWZmVlWmQ0MFgxcVhZMVB3UVhGTnN2TVZGOTFzbEdHQW5sdG5SOHZHMDBsLzNuRnRjWDBrNVpqOEhaYm8yKzZTOEg5YXVhdDhSZWdjRDNvSENHckNYenQ0TGZ0bEF2T2t3YlJrVDZBN1J5QVZQQ04wOGVJM2YrM0hmc2tSa2dkYXQyZWlFa3I4amlCWlFROHlWOHRtT3FoTWgyc0xIS2tiL0xTWkUyUWRJOElDUWwyOCtJRS91LzEzV0FzbkpQK0IxYnZLSkgzdzhTYkhMeU1UZzFmRGo2a1pzN0pvQ3V1S0dBSEZWY2x3eDFYc09JUm1HRUM0cWgwenlVaC9Ya24za1pSajhtNVFidksxV05DYm9YTThNaDRnaUI1WWRmQnFLYlhDVWpqMWJhUnRML2IrUFRGbFdrcTRPZW1rOXBsQjdMNi90WUs3eGhuY2V6WEhraTNaa0dNNmkzV1N5SVUyek5ZeHF5VktydmUwVFk4ODVSMHhlSW11UDJzR0pXeTJZbG5JMkRUbUxmUW1JUzkrbHQwTUdqWUF1TGpWZ3pLenAvVG5nVDRLdE9BaDFLU0RwMzVzN3ppbTlFUlFVT2NVMGVVQVp4Uk5FaStHRnlySjNVaFRZOW0xa1pZTFc1WU4wTkMxV1U3V3hFYXJxS1Mzdlp6SGdvUnRyaEJMWjhDUkRwNDYyM0pNWjdHT0VVRTdUUFRCWTluaFBuZzV2eENla1ZhRE9ZZUVGOVovcnRHTE9rQ25qZW9MbG9PTVRRVU82U3FDYWE3b1o2T3dBZUNxZUxoVDEyMmk5cUp3K3JCb0YwVjV4enRSbFk1OVF3ajV2SjdRV0EvcUhDT2kvYzV1V01vRWdaUGhSWTd5VXBMT3Q1R2loRTE3R1pTckNjcU9uem9CZXRIVDZKc1ZTMHN4UkVxQ3VUYUZSUUtPQTB2WmNEa1VkREpZeDRoZ1dSNzJsb2RMUm56VmtYYVFmc2d4eTg1SWVNR05yREJsZlp0eTByb2lvQlVSaDZZWEZiMUxDUnRBa05Mc3VZdjY2Q0puWHhRbCswaExTUDc4UWd1VXpuTmdHYmpsS0RKMHB1MUxUNFJkcUN4QitsVkhoaGRHSEc4OE9BRnVCd3NsRmNVUkVJMUUxd3hMMi9iRERwZloxK0lpVmgvYmxnYWpsbG5ZRXBHOCtoWmM1VUVVaXdDeVdNZUkxZ1FHQlZka1IzMVJHK3VNZzJxY1pmQk13Z3RnZDMzYjBLYWlOZjZ1clFkZGwyeFd1Q0JkNGl1aWI0VXZaNWNtYkNzTXk3Tm4wOXMzMUVkV1ppSXAvWE1adWxsWnNYZzJRK2Y0dHRjQVFmcEZiWVlYRFlHRVpCcHozRVk0UWZaSjVJdDNFNlJvMldWYkpDdnBiYTlOZXdFR09VaFVrNmYvRHJhbVV5QkFSQUFack9ORUd4N2VraWZ5STM5bW91SEdSNEp6L0ZUQ2EwL0VqcXBLZE5LNkhUZU1hSW04UXBmNThCWEZEQm8yQUpEQUlGMjBydHV2Q3hEM3BQdUloU1RUK1IzbittSEdtcnVjb1hNVUl4b2dTSDltZ3VHRldTelYrYUtOQUEwdjdJaWowOEZtS240R0ZwVndzZTZidVJaRFRaS0R1QVdCWWNOaEJhZ3lXTWVKMEdTR2Q0THhXc3JUSmdoeVRtZjg3WjJCbEJKZVRSODd6bUwxaEFQVzVkRkpDMmptdE9nak1sM2tLNG9aTkd3QVZOMjNiT3JXWGlMK0RmVVJDMDJsd0pIUk1tcDcvNWVwYzV3b1cxQko3elF3dklBS0s4T0xGMjJFZlNqb20zcWpEdmxTMFhLRFBZL2VoTytDOGd0Vi9HaHc2QlEvc04wVzUwWDZHYzVqVHUvcVBESXJPak96aWlTRGRaeG9qYXZvZXZKbjFIdENlOE01TC9nTFB5UkVXSGpHdUg5bzYySkRFNXZPdzVJY0xYMGZLK3dYa2tEUEVrcC9DMzloQTZERlZWc05CQmVRdFlIY3hDYnltTE5TZldTcFhUSzN5OWtHWTk5dHFKRGNESjJoajJWTlJObUN6Q2UrR0Y2QWNPcmVyMjBqYVFGZnZJM2tETmt3NE9jcVB2Qkh1d2tWdlYzODBMYVhBMjBySGJLQm9PMmVkNEY1dHFrS3lTSnp3Zm9yK01sZ0hTZUNwbHRVSTMyTWVFZTdWRTc1OUxRTUtwSHdjay85WW1IUzFlUVluZXo4MFNHRXRBV0twNXJhVzB3NngrWTNDVHZhT1pXb0k4TUdnSmsxWjdQQ1cwY2VQVWk5czlHbDhrQWZVYkU0WmxWLzE1N3VjU2Z4bmZnNWtwdWhNOElrQXhSTmxDM0lmS0NRNFRVbHhoY3JnVGJXYkI3WlM4anFEbTh4MkprdWlwWTlkT3E2VXNrMEhyWmtzd0k5Z1o2Q1RaeHhPWnJZWUdZN1M1Q1F3VHBPaExpdTY3VVJ1VkdmeHptdE9Ld1dURU5aQ1MreDZ0aXBhV0xNRFdiL1MyL1ZVR1M1ZGhrL0psb3lEMWtRWGRtdGlnQzhLbWhwYklZTnNNZytoSFl6ZEgvYlFLNjVTcHdDZlVURjRvQ0VyajFkdEdJeDB4a3Q5WFBaR1RySGliSUZtYytyTXJ4UXk3bHZTSjBqT1doWTFXclFNTmtLNlY2SjRXU1NiaWxBMTMxTFdmR0cwYmJrN3NGZzRLeWxwR1JEdVZHSWdXQjRBS0RyZEcxU0p4bXM0MFJndmtWVjdQRmFWaVlhOWVQUUcycVRtUTVPSmJ6OG1KcTNJd3FqeU15UzJpbFFtS0UzTEl3aldIQUxHZTVlZnRyb05JM05zQUhjNnh0MEUwNC95MnI5ZWE5R2lnYjZpSXI5Z2Y1MjRlcWlWUTR1eHN6d0c1Ums2QndueWhiVTBGTW93d3NqeDAxajRIMFB3VXZjMXJLUm1mNVhsRzJQQ0JDZEp4UHMrUWkrck1FM1RhVjYvcjZzTXhwSVN6WXJFdkJpbnpiSjQ3RmlNOU1hN3htczQwUVl3U3dIekV1dFRSWXg2clBRZXZuRHpBYWxFbDVsNTZvV3lJdzQ0THA1YkFFRld5aHBiTkw0MFlSbTU1WEkvT0xIZUtRelZDbHNnTE5zclFnbTNLZktHOGJwRzQ4UTZDT2k4UWNzNWtia2hvMTFNVWhYTkVWakZVbFlaNW96QlJGSjExWE1qd2FEeVJxUDZPQVZ3M3VwM0FXUmQyZ3dCQTB4TXhqWGpDY3pYRW90TXRhaW5oR3BCTkxKVlo4eXd3QzJOQm5DcXBzRmljNGVGVC9TcDNnZTNiR1R1MzYzSVl0MW5BaVRNTGtFZTV4bnhGSm90ODZsUlZMK2psQitYUW12bm9OWG5ZeERod2NPV253QkJXWG9oZVU0NGFmZXhZOCt5dXpqNENKb2ZHNnM0Q2RzVzB4ZHVrcUVKd0xNdE5QUlEzektXRG5RUjRhY2Y5RlBhdE9lMUcwTzB5dXBCbUJWS1FucVRKc3BraWhMa1AzSEhBNWVHNnd2Y1Q1L1VJMDlGQWREWEVheEdZelFiSitJOUhHM2Z0ZHVtc01sUWpNWnByT2lyNExwWXpvVHdXRFBNYm5ZYjhOSEFBdjh2a0xQaGdMbXBkb00xbkVpK0dpZWZPQzhlbDdTaU8raDVUL053NjJSOEdwd0NEWHAvdkZ3ZysxQVhtTVR0cVdwQXpZaHE5Szc3T2JvOFlZZllra2F6c3ZVa1dFRHdMZFVkU1gwUmxkbjZyb0R6NXBwSTlCSG1zajlnS3NiN3IxK1ZaZGptbDJpakgycE5xZ3p6Y1dTS0V1UWVROE5MblZkczZaVzdKc2NHbCsrSDFrTUVIWUpNTVFXU3VvclJBRlhkb0ZTT3VaYXVpdlJXRk1FUW0zSXhwSyszSGFOdUlQZitkVGw3bWRaL1NIbjY2cG1zZzBOMEdqQ05EK0RkWndJemZEcjNuL2tUeTZRcWk2dVlUSFhsUTYvYXliaFZXZGxGbHc0dThkRkFBRXRrcWJwemdhYWRwbFdmdXVzMDdKcE9hWk80OWYwYXlFWkJtalo3dXFvdzZxdXY2Zmh0V1ptaTBBZnNSQ1RUcWlEVFZzeXhVWUNCSFRaY2xkZkNlcE1PSkZFV1lJMlRHODZlTUhKYm11dStHbnFNQXc0M2JJbDhGNTBzYld2ejVzT2RsSGJ0cTFuWTUvT1l4VlNsazBHTXhuamxWcDZIckRzZkVJZk9USEhwRnRhTkkyUjY5WUhoVmtuaUJDSFZpMmpXZjV3QXM1SC9RWkFVOGVubHZIQVJNSnJrWlZwZExrT2JLbXo4K3BqaWd5dlVZQXBIZkNhOFRFdjd4RE00aHRZR05uMldiR3dBZG84Ui9ITDhXdGFSSFBiaUF6MGtibGdmL1U3NFNhL1llK1dVREMvaWFJcE96eURPaWVKc1BKZ0grVEFRR3lYVFhzZHZLSU9nemo2a25GL3NOSXFVZEtoczZldGgxamdvUmo5SjFOc21NcXphbk9Qdk5lRU5SbHVKWm1oY0Y3MWR6V2p4TTlaQzg4bytqdG1CVTlFUTN1ZW5XbVlkWUlJb2QwRnczcSs1MXdHYmFHNUZpUUVEM2ZhRXJ3RzE1RHdzdDBVVGZTclhBbUR2RWI1OWxVNG8wdXcvamFkN1JDODd2RFRPdUthS3BXM3Y5dWttTlZPVW1FRExKaW85aDdGRmtSbGpHdnQ4TUFpMEVmRTJSODdYN1g1T1hmVEgwb3VvYkJqRlFycm5DREtFbVNaZW5oaFh0dlhFdjlXL1pkTzRXMXJPb09mWmZKZXkvZWJVM3lMaHRTSW9sK3hYMDZpTUtKZlJVSGpNWVIrQUtGMVNsRGxrVFBVUS9QNnEzTElKSTlTNndGVDlIS09WeWpZb0duUmZTZ2l6RHBCaEUvMm1CdnBVenNIdTE2SXZxM3FUNjgzVjFLKzYzUHFTbmdCTm8rRHZOVDRmVitwcmlQTGFVQ0x2a2hsZmNjZTBUVzJIUlhzZFFFbnAvdTdhelJJbTF2NlN0Z0FrMld5MG16WmRvV2VhbmVqYVR1dUVZQ20rc2lKMFpuekIvczZMVlVjQjh6SlhkcVFxT2tMaUlWQ09pZUp3b0w0U1FJUEwzeHM1OUhkS1ByaWp2cHZ3NzdOUGg2blp6QldQbmRRTlJjQW9VUG85Zy8zcXZmYkFsTGxnV2p5RnFpTWFYQi9xcnlwTHlDT2ZXS3kvSzFvemtXSmpwNHpkNm12NzZJblhxOE9rWmdESEdxbE4zaHZGMlNkSkVLdllRTnU3dDNsZzB2TUIrblErd3FpanNoT2tYY1o3b2pCYTFxcGQwV1Q3enlzK3JyNGpONCtQdk9Jd1hRZW1IM2RWWDFsQmdQcGxUNVNKQmYrNkRxK1lmZ2MrTzZENm96YU5mV0RCc0NYR0w0ZDRiT096M2N5bXFwYmFyaFZUYUNQSENWbFNqdUh2NHZrRlEzelVUUjk3VHptb0ZmMG5xZnorQW5xRFAxalJDRXcrQ2NKQkx4b0ErOWlXYm5QZTNiY0hBaGw2SU9PYjJTNTBTOHJkYTZzMU50Y1FUU0pUVEtsTmxGd0Y3N0hhS3dIUDRUKytWbTZjRnZWazhaemJ3Q3IrN0N0VnZQRnhFRzkwSjBIV1dzeGdpaWFhcWsrK0R4cXhxU3BQT3EzTDArVHp4N3VpTUVyK2lUWngzeUpqNnUvbHI3TFNYWXA3YWhidGFHUWI4TTJEaEIwRFRmMEROVkR1TUt1TTJ3QTBNS3dmb0RUOW4xTFlEWGRSNnlLU2FkNnFvL3VWaC8weFZxMUsxVlhFTlE1U1JRQUF6MHBzNm01U0hoRm4vK0crc0J2N0RMM21WdVhPQXNrUDloL3F6K0xQaDJqcEF0ekx5MC85K09hNHZPOVA5alZHWVErcW9zcHRIenUxODE1OFBjMWJ5NzN2L21qc1V0ZktCKzhTQlNFV09PbWVad29tbnRtNitCck5DRDk0ZjV6a2krNnJwejdQa3QrclRpOG9zOS91UHkrV3J6VzN6L2MvMGlWaXVaZmFyOW5ERGo5bnZwNmpJcStQZndoVGZXcDFudDFTcGZEQnBoOFp2a0ZMNkhMZk56Wk85emtQTkowSDRtTHlFNisrejcxZ2ordXljTDVlOVY3MTBWQlNPY29TUlFTeEU4U3hPQWxHQjlKZHNQNHN5UGhWWVNKKzc5dlJTcGZYNTBFdks2djhzMUgzYktyd0dPRkY2SzMzUnRwT3ZkZks0OWZpUk40U1J1N0p3bU9GVjROdTlzakpZOHpYeGw2MjJwa3JVN2dKVTNvdmt0MHJQQ0szeWFYOHNlVDk1c2R4eTd2QkY3U3hPNUpndU9FRjdaeDdCSlNpaDVmM3Q1V0hZdkFFM2hKTTdmNVJ0ZHh3b3UydmFUUWNlZnRiZFd4aUQyQmx6U3plNUxnT09HbHQ3MmsxREhuTi9RVHR1TVJlZ0l2WVdmL1BlN2poSmZaOWhKaXg1eTF0MVhISXZVRVhzTE0va21DNDRRWHRyM0V4cXdRUDZhc3UxYzdCbmtuOEJKRzlrOFNIQ2U4c08xVkUwTEhuWjNYTjViSEpQVUVYc0xRSGJmZGVaend3clpYVlFnZGQzYmtGN1N2UitFVGVBbHIrU2NKamhGZWVBYnhoc0tMYjZ1S2RoOWY5Z1JlM3JiaVNZSmpnOWVkTCs0QlhzLzEvelRQaXg5VGptK3Jqa1hjQ2J5OG1jV1RCTWNHcndyQXBROHZkc3k1Rmo5YU53NjVKL0R5Vmo3am4yTTZObmkxKytjKzhEOFhieFhQakhuNVk4a04veExaVWFoekFpOXZ4VDIvb2pzMmVIbHBOeWpuYnF1T1JmNEp2THlaeFpNRU55KzgzRzFWMys1anpKM0F5eHRYUEVtd2RrTVhkMTZsbzg5MStMYnEwYk1PY0N6NTk3RUNWLzlmRmMyYmQ1aDBteGZOKzJnM1lmdnI0NHpzOGFyZTVadlFob1dhTk9VaisyaHEwR1B3aGJnL1dTcE52R21zbXJ5K05sWnhUMlpoVDNlUDYvOGZ6ZWk1cTlzQThFMEFBQUFBU1VWT1JLNUNZSUk9Igp9Cg=="/>
    </extobj>
    <extobj name="334E55B0-647D-440b-865C-3EC943EB4CBC-2">
      <extobjdata type="334E55B0-647D-440b-865C-3EC943EB4CBC" data="ewogICAiSW1nU2V0dGluZ0pzb24iIDogIntcImRwaVwiOlwiNjAwXCIsXCJmb3JtYXRcIjpcIlBOR1wiLFwidHJhbnNwYXJlbnRcIjp0cnVlLFwiYXV0b1wiOnRydWV9IiwKICAgIkxhdGV4IiA6ICJYRnNnWEhKb2IxNTdLR2x1YVNsOUlGd2dYSEpwWjJoMFlYSnliM2NnWENCY2NtaHZYbnNvWm1sdUtYMGdYRjA9IiwKICAgIkxhdGV4SW1nQmFzZTY0IiA6ICJpVkJPUncwS0dnb0FBQUFOU1VoRVVnQUFBakVBQUFCZ0JBTUFBQUFlREQ2OEFBQUFNRkJNVkVYLy8vOEFBQUFBQUFBQUFBQUFBQUFBQUFBQUFBQUFBQUFBQUFBQUFBQUFBQUFBQUFBQUFBQUFBQUFBQUFBQUFBQXYzYUI3QUFBQUQzUlNUbE1BRUdhcnplL2R1ektKbVZRaVJIYXM1MUVnQUFBQUNYQklXWE1BQUE3RUFBQU94QUdWS3c0YkFBQUx5RWxFUVZSNEFkVmN6WTlqT1JGL3I3dlQrZWg4ekJ4WUxxQzB4QitRT1NERUFhbG5rZGc5WmhHekFvbUYxNGdqSHhsWXJZUUVxOHlCbGJpZzdodmNNa2dJY1VBS2Z3QlNjdGx6NXJKSGxEN0JNYnM3a3l3c3pKcXE1Njl5NHRoK1NUdXY4U0hQZGxYWnYvS3p5K1h5NjA0U1owcWQxTHRNakkzOGd3Y0Z0WDl0V2xBZ0ZudGg1QUxJeVkrREVCMHRwMEY4bW1uK1V1Zkx6QlZITHRDMjJMTVEzT08zUXJnb1Q0dmQwR0pwK1Eza1orK3N2aHFFWnY1WkFOdHg0U21USlBOL0J6UWNuV1VEZVhPdytncDdHdEp2aTEzNzJjYi8wankxL3M5MHdaS1Q5Q04yYnFFZXVvb2l6L3QrRC9SZHFKY213VnBoOVQ2MlZ0UEtObFZ5eHA1VDJrWmUwY2Qzd05JWXlIT29nMCtTSTdhVXFCVllXVUdmRGIrbG1YeENCTWFNbGdoQlpCWDlsRDNacEI2NHhrQ09mZGZaeTJUR21JU2h3TW9LNHprZ1M4VWd5RUthZlZObTRUbGs3a21tNkRWMlNjUkt5WnJJRVVLWGZaUXMyRXFpVVdCbGhmRzhVbnhHdFM0YzA4V1V6RDMyUzlQSEljWmRkeE1oWnlMSERoYnNqYVNuMzYwR2ErdTk0ZHRmSjhiUU5mOW1hMFRYYVhxWFRYVjFLVGtUT1VMb3M4Zko4ZXBjb3RGZ1pRMTlwdXkvdExpWnovNnpXUmRTVXdjVTVhWU41Q2tMMllvVjZKSGJwQjd0YWk5UzVyTmdDa0tjekNieUZ2UHZOd1JMMTcySm5QcFdHMm5LekY2NGg5eGtqbERhUk41bTdGNkJqbzdkczM1U3FESGE3N3hrUTdPSi9GaTdNaFRvdG56TGJXajZPNy81aW1jYjJ3Ym90dW8za1o5Nm5MSDFuck5QMTJ0SU9kVjdIS2tOeWpaZ2l5d3hXWkIzbURvWUJBRWJLMi9ad3Q1Mnp5aUxoS282QTRlenhHUkJQbWZGOXRtSnkyQ2YwSzJwOWM2akc2RnJmZkRES1dScmY4d2UvVmxVSlFtaFExM0tYSk5SQ2NYS0dNaDVKd3Y2bWdsWXF6SWcwblhaZ3c0aHBzTVgvZFUwN3lRZHZJNTYxNGFydHdmc0FlODNJZlM4cHUrYWpFSW0zb01peDE2R2pLY2wzNTRJV0tzeUtITGlzZ2R6c21tLzhoeDRINkpJVXYwc21lQ0IvdE43Y0VxVHAyOUN6NW5HTzI5cnVmaWVQeFE1TnBXWkkwUEFXcFZCa1FZY3M3YW1CVmxxdzJ2ZzVTdDEvaURwc0krT1gweEJzQzlaQ0Qxdmo4cHU3U0FhWWIzMzlQNFhHUHZEL2Z0OHlpUUVyRlVaeE5WMldjcWhka3FPNEFCVkZkWjlPRTBxN09QeFk1UWZpZVZFNlZpZno2bzhVOG9QUVM3NnJ6SDJWd21GZ3JVcGsvT2R1ZmF5Z1FwbUpLZHd3S3B3cTlwOGtjQ2NXWEpYcHllTU5LSHovbWZLQWtrOGgzd1M1S0xiSTZaZk13RnJWU1lYYVNwRFlRR3VneGxKRDJiSWpMczNkWWd3ZEJuamdac0YrekFYSkhUZVVFY1lKVXV6QjZnaXlFVnZEUjJ6OGlyRFJSak1nQzBwSmUwUFlDcU8rTDZISXo2WHg3T3hzT0NFemx2cnVFejdsZzV2clpvaUY0MVdDeWpEUlJ5bmlab2V0UlQzNEl3ZnNycVhPRWppM0REa1U0UFNlYnNkTVpsNDZjQy9CTG5zdWFJWEJ3VnJVMGFJa0VrbUc1SFBtbFEvU1pvL0JWZE8yTEQzYjNCTGdvbURLZVBtaE5JNW9lTGE5RGhMdkYrQ1hIYlNaU3JNU01IYWxCRWkyWGEvbzZXSEdabVB5U0F5WVYrYlRJZERLVDFKVHNzY21UWGtpSDV1YnNJVXJFMFprQmhzSDVremMyUzZ1cWkyUUFoNlRMRmZUSVFPcFJNNXEzTGFnWC9Xa0dQdkMvTk5FYkJXWlVDaXIxVmJoNzgyOGowOTZpb0tWQ1ZtaXRDaHBiczJaeTdNSFlHQXRTb0RHamptVEV2YkdSeTB2bTViR2ZvT09UZ1NPbkJYeXJUQWE4Z1IvY0NNMFJHd1ZtVkFJdFBlSERaQWsybkh3S1JjUzZvYWtKNk85MUk2OEpVNk1pYnlIRFZCRDJVSzFxWU1pamhHSnRXN05qRFdpVW1aeVZqSFVNOGpTZ2Yya3YyWmRTOU5HUlBVMmE4TThoQkRnVVVqRWVjSUo0RU9mZmFFT2FNM0ZaUU9yWFRZcGRIV1lRc0djdXlhSGc2Z1NNSGFsRUdSalRhd1VpVGo5SkhIeE03NDEwZ1hRbTNvNzBtUy9PTWU4bE02RlBjOE4vMEdtOXc5R2NpeEdYbzRnQ0lGYTFNR1dKem5waUhkMFhQamppY0RTSmtJYVozazQ4b3RGYVVEeTNxRUpKY0wvbWxvbXhZc1F4a041RWc0TVN4RFFzSGFsQUdKbG5ZTmFjczhQeUszVWJCd25pYkoxU1ZTd0g3Qk1RcFNGMC9xWi9rcW8zUWs5V1RnQmd1RlUzM1B0VWlSNTUxM3RETUdaUXJXcGd5S0hHa25KVy9CK0tIdi9TeGZPQmZueUtBV2JSNWJyZWF4Y0VwSG52MWllcDdiSHV6QW1TanluSEZtekFBSzFxWU1pamhqZWwwU1k2bWpxYzdQWW5oT0VFSGVNYjVhUG84b0hSc2U3QmNITmhUQjlvb2xpanlYbkdqM0Fzb1VyRTBaRkRuVjIyN2VndkZESS9CdFhLaFYvdjJNT3JlT2NPZ3dBSUhCUVUzSE1uRUJzVmcwOWRlMzNXSU5VT1M1NU1od1BDbFlteklvc2g1a1Q3LzBqZFhQODcwR2lHMXkxc2lkcDhWRGxBSHpJcTV1Sm1CNzZqeEdUdW5BMG5LdDByd1I5MCtQR244M3E2QnVSWjdUaDBZZ2pZSzFLWU1pYzlOUTFvWnN5ZENzNXFsSjd5aUh5NlN4NG1NMmtTTjJDdjFkUE9UTWhBNFYrOTVSZG9wdVRnN2tpRTl1UUJ4clFzQmFsUUUyODQ0eUhiTWYzV3VPbVB5R210NE92OEplWjYveWhudnlCVFN6RjBQcC94RTZjTzE3cjMwc0IxK280bnU0a0lPczJvQkVPd1NzVlJsZ3krQktUYWNQOG1WeXhwWlRYbWZNNlgrKytVdkJlZnd0dWQ3cS9XOC9rK0thRGpWWDI0L3drdC81YktxSjYyUlRSQ2R5OEN6WTJ1clVZTzNLSkRVaml0SVdRNUp2T2RocGhWekZLUkJCbWJHY1NrSGNGcVppdTc0UGVkMTA5Q3o5clZjMWpMUDVtUDBnWjVqSmphVzlxOE9WN21tQTBjby9YZ2ZyS1B1UVZ3dDdBVjFxZ0dHWDU2dmtSTTI5VEd4Q0RsQldVbHRhSWlzMXBMSmVSQmN2OG9xeE5rTDZYMUMzUWNXNTRQaDF6YVVueHJlZElTMXluZ281VjRSTEdaejlBazA0a2Y4YXJwbUx6VURFa1pFUERlRnU0Q25IQnZHL1M1NnI2Z0E0cndqOEhSbUdQVkRJWlBzY2U4dXMyRjV5SW9kdDZYSGkvQmpHMW5CZGpnVVNLeW9nQVVjSjhSMUFLcTRpYmNLT3VxWWNXUWVQajlSU082U1AwNDBjSW1yZ2RCV2Qrek1xTUZaV0UwWkcycGVlL0FyRUM0OHlWQXVzQkNwbjVCZnNPMFo1ZThHSnZNcllUZkVOWVdndXBrdlJPYXdtZVcxVjMyazVqZVRBYnRmR1R3RVU1MzR1NElERmRDa1lMY2p4RTUvQzRaNjYvbkFDWXpzS0NGaGdlVUJJTHNqZ0JlSE1vZDZFc3JyNEZ1dzUzeXRkVEVCekk2K2htU2s2OCtkeVptRFhjSWt2RWNBRm5yS2dWZWtQUzJMQTgwcU5hd0R6ZGhad1hOMS9HeU5FUGNoN3l5L0xyWFo3WHlhbFpnZ01ZZGFKQkM5QjYzWVJ2RVZJOFJxMTY3TFM5a3gvKzNkbkdqSDIvWUJaNDBIZS9OUHlGN2JlSFhWWGFtSUFFMnh1eWpoMDZNdHFGNTQwNzlHcDZPZ2YvdzdMbS9RcjJ0YlNMU0lYWGRTeUc5SVoyQzcxeGQ0VkdTWDRydXdCWVF2SnZ2WXNoQXQ0ZXQ1eEFRYnZwTGxGNUFMM3lVK29BckNDSHNyeWdqRmlkMU12Tmlrbm5zSDhuOC84US9PMXRjWTNpN2VJWERSdS9tK0Fyam9SSkhEbm9PZlBKcExEMWNDYytvdS90OWpJSi9MN01vQ1NrZm5qUnhhTkE1eUhYd1UwSGh2NVdHL2FZTkxZVFFDazJDeEQ5dDJRTG1JakgraHJhekJwYkJxQ0tTNFBmTDBSWkxFaUk0ZGJPN1hYZ2ttajU2bTQrbTl2L1NJc2RoVWJPZmliYWp2cVVuZG1PL0xJbExiMlBKMDl4VVlPMXU1RENRQzJoRGRrdnJ6blZkaVV3YThjb2lJL3hmaU9TQU45dHBSVmgzK21XZUNLam8wY1Z0Q05VQjhPOWZ2ZFNkL0tNRGIwNm5hM0Z4djVSTHN6Y05KKzZRWnpDT3BNdlNsUGI3R1JFNmZnaW5qREhsUVJ5Y1BBeFFTZm82am9TUlRrQSszQzlBdmZXa1VZb0pvKytYdGFqNHdjbkFJWjBRTS9yM0JFeGdOK0IzSlZuMi9kMHJHUmcxUEFMam1FR1NzY2tIRmozNG5hbFMvS0p4MGJPVGdGUzI1Mm05bGRtRExKSW5SN2pJMGNuSUozT1piMzJXcnFlMDhIb0E5b3ZOSFZYMnprWFhCbkx2RHJtS01zTklqcmdyczNMZnlDS0RieUNXTlBxc3Z6NUl0OTlyMjkxYnFGQnM2MHgrOXBMVGJ5M0NrWXNUY1orN29IeVdISTV0Y3JyajVqSXgrZ0Q1UCtMbnYwZXhlS3c5SGE5T3NWWjdlUmtZTlQ0TCs5Y0FJc2l4Z2JPUndpNzhCUmFaZlJqWTBjdnFSUU1ZNWQ4SlVuRXhzNXZiSXBUOHRkZW82TkhKeUM2MTF3bFM4VEcvbGNSMmZLVjdZUWd0aklSenJHVVFoWCtjeXhrZCtKa014T3d4d2IrZit0TzVORVJnNU9nYnBzMnVuTmxTWVVHM2xzcHlEZXdNVkdEazZCdW15S3AwV01sbU1qNytqTHBoandJN1laR3prNEJkT0k4Q00ySFJ2NTRpNWNTdTQwZnJHUlQvUVhJanZoSzA4b052TEc2cnc4NWZicU9UTHkvd0dMaHdnakxtaWU5d0FBQUFCSlJVNUVya0pnZ2c9PSIKfQo="/>
    </extobj>
    <extobj name="334E55B0-647D-440b-865C-3EC943EB4CBC-5">
      <extobjdata type="334E55B0-647D-440b-865C-3EC943EB4CBC" data="ewogICAiSW1nU2V0dGluZ0pzb24iIDogIntcImRwaVwiOlwiNjAwXCIsXCJmb3JtYXRcIjpcIlBOR1wiLFwidHJhbnNwYXJlbnRcIjp0cnVlLFwiYXV0b1wiOnRydWV9IiwKICAgIkxhdGV4IiA6ICJYRnNnWEhKb2IxOXpLSFFwSUZ4ZCIsCiAgICJMYXRleEltZ0Jhc2U2NCIgOiAiaVZCT1J3MEtHZ29BQUFBTlNVaEVVZ0FBQUtJQUFBQlRCQU1BQUFEdUVzR1VBQUFBTUZCTVZFWC8vLzhBQUFBQUFBQUFBQUFBQUFBQUFBQUFBQUFBQUFBQUFBQUFBQUFBQUFBQUFBQUFBQUFBQUFBQUFBQUFBQUF2M2FCN0FBQUFEM1JTVGxNQUVHYXJ6ZS9kdXpLSm1WUWlSSGFzNTFFZ0FBQUFDWEJJV1hNQUFBN0VBQUFPeEFHVkt3NGJBQUFHY0VsRVFWUllDWjFZdTQrYlJSQmZ4M2RuMzUzdmZGS2tOQWpaRXFLZ2Nwb29wUTlRbEFiSkFZRVVwQ0FmRlJJUGZSRVNKZklWOUVrWE9oOFNEUkhvaThRZllBc3BvblFhaEtEeGxZam1BcHhORWg3RDdHTjJaL2JidlFkZmNidnozTjNaMzh6c1dhbHpmNXNmSlV3ZWRoUE1zN0xLV3duTnRUOFR6RE95NnJDZjBLd1ZMeWU0WjJPTi9rbnFQVnp1SlBtbk0xZWdtMVJxd3J0Si91bk0vdE9NenVRNEl6aUZ2UTYzTXhycmNEa2pPWms5aDJ5NGluOVBOazFMYThQZjB3TGt6cElneUtvN3dRcnNabFcyWVM4cnl3dDZNQlhDaTh0SGdSN21MaTJvVkdZMWVDWjVCVHdPak43L09IWWRmZ3NPY0xZSm5MRjJRa2lFR1NQdXdBR2psR29BajkwbS9DV2taeUZHRVhiYUlKWW9GbWR4d25XYWNSanZBRHhnQ2tkd3lLaXpUQnZ3UktvZGdkaDBCMjVJK2FsVWgwZE5hNDlneVkzcTV3N2tFZHpsRHBRQ0dZWXRPRysxS0NKOE55SGFGRVFLY3YwcTFZeTNzQzNnaUFhaitCQlZKNEt6QVZHYVNUaWliaThPdExDdkVtMklHc0txaEtNdVB4RVlxazRFWjg2VFdFc2lPQ3ExQnVlcmtlTTRieU00S2xVSDJXUnJMMXhiZnJ3anRpV0lRUnozQ0k1S1hRRGdGczBSTENBT1BsZmdLWGNGd25mVEt5R2M5ajJoYWlWOHNOTWF3NGVCSldkYlhEMzRBMzVmd0h2dkR3YXRtN0NZU2tlZVd1ZEhldW4rL2Z0Zllzcmc4QlVyRmdWcmlOdk9WWm1GVkVNbWNWd2R6Y3A5Vml0Szl5YVl5VlQxTzFScU5icEkxWTdocUZRWkFMWU9DM3ZMSzdKQU1ZL3RlSzBLSEpVNmdyL0pva2Z4M1lBWUk2UXlpK0ZiZ2FOU0UzS2o4QjRQckNWbS94NzVrT01jb3U1ZmdhUE9JdEpaOVZGSGtNcCs1OTM2WXhBbnFvNmFQZk40THYxdTBXT21vNDJqTWxDcGp1aXhEWC9ZOWZEUWUzYW04TlNaYkM5RDFJMXVwVG9pdDAwbEZDKzQ2enppelVSVjBBbFVQd3BIcFRweWovT1FEdlZFZEt6UDJHT2xPaHFQcnBXTjZQaEs0WFl6ZXh4RmUwekFFYlBBUGdKYTdEWXdFUWdBZEZ3M0RrSStHRTRDanQ0amp6R3VuTG5yMkdNQ2psakViWUhFays3U2huRGxUSytJUFE3anJFUVhkT29PeTd4K0Z1RlJISG1vYUR2bzBkN01CT0FSTVlkc3Y4U3pZM1RYeWVRaWoyVUFENjRNaDlJVFVaRkhoTmtlaWZ4SUNDOUM1Y05MeXIwMG9weEp3UkZ6eGpUREdrczh2Q1R4M1BLckt6WDJ1VytZTTk3SVNLMWpnWTJ2YVgrOW5Td2NzZllKV1BWU2gzRzFCMVA1TVMyQ2VqZG9ycjY5dG5qVlh4bXJmVWFoNzlKRC9lcjFsWEkxRkdGNW03aEZxQmw0elBldUZvc0hKT3JJOUJ5NnpHM3l4N2VyNFhqU1EyZUdaYzByWElJdmxHcVYvdlVrK3d5Q3dtWnJnNWNCMTJjbUFZNElDZkpRSzB6WTF2MUZyVkh0TTZ0ajhHMlRtdG5CYnNuMXdqTEE4VTdJbnJyZCtQY2VUSTJ3ZlRUSDROdUE5dytzTS9OM1pER0tzWnM2N2lEc1kyNDJWeHZDdnBNaFZIZmNGQWVzdDVjMTFlUk1OVFFORU9GSUZSeU5icEZSMzNRTVBCd3g1RE1KZ1h0WFMxWjREMEZYRDVDSFJuYXZ1cFdGVjgvUXZQdjVQMFYrWWUwSkkzNm94L0d1L3VzK1hIU0tVNHpJd2w1SGF4aTJpTXNkYXIyZnUvcXYrVWJzbWFRNzNDRnlOOE1Xa0xwZ1E0MXcvTlJDNWlFc3A4aTNIOER4THpTMzQ1aUJYeUY2OUtubkJBMmpVcmNZMVhEczY5OS9MdGk0V25NMXdHQWNmK01JTTh3ZFhpeXZEN3NLZDZyajVyOVZpOUVKd0g1ajBWWFBEK0FkTDlOUEdQMjl6VGh0a2RpWGtIcHVjSlBKOVNQRnZFY01ITWZ3RnNBclhJd1BVUDJ4SjY4N2sxT3FqZERrMlE0M3dhZlpycVlMamNIYXZlR2Jud3VwZXRGNGRJOUFMZG9TRUZkYlYrRDlxVFFaR1JqaXBUNlZmS0orK2tUNzFQRjMzekEwRDJLSkVWM3BQV054RVBmRmRiNGJVYTRaN3BqRGgrdTUrYmJ0amhpdnh3bXBaVFVMTHV4d0ltR3pCazgwbHpmcm9QWFpzWTI1Y0hMYWYrUXplekVkRVNybkUvRjdZS1oxU2xCTnRVSWRNY0w0VDJualBBL1ZNV2hnMWw0MlZKMWUwNFlxZlNFS3FtRldjeTExSEtwTEVHSm1kZzIxS254MFF2c0l1bjYyYnNPSTJaYjRjV0hOM2hyK08rRmV3ZGFNYkx3VE1lbTRjeVhodUxIY044cE5lRjBZRldJQklkSU4zZHdtd3RGY3VaUTJIYkFuaTMwaG1KK0E4WlpyWlJrNDlvNGZvYXNmNFRYaEVHdnBEY2xnRlAwMmlYQzh6ZGcwM1NyZyt0VUJ2RUUwamNVem1sWEduaXNCYmF5T0ZTRXltdmV1TGE1SHRRUForWjlXYTVUTUNNZHB5bU9HdDVuOTJidEJPenVTSlNyaktMQ1BFbGd6MHBMaU1RSGVIb05sYnBiNzJYdmJYOGZHc3BzelR2UEg2V282T1FtcGFVL0UzWGI1U2JRZG15TC9wZXhVYXBMSUNOVTVYK3prSXEydkpXMm9pMU5pL2dmK2VtcndiS05LQ3dBQUFBQkpSVTVFcmtKZ2dnPT0iCn0K"/>
    </extobj>
    <extobj name="334E55B0-647D-440b-865C-3EC943EB4CBC-6">
      <extobjdata type="334E55B0-647D-440b-865C-3EC943EB4CBC" data="ewogICAiSW1nU2V0dGluZ0pzb24iIDogIntcImRwaVwiOlwiNjAwXCIsXCJmb3JtYXRcIjpcIlBOR1wiLFwidHJhbnNwYXJlbnRcIjp0cnVlLFwiYXV0b1wiOnRydWV9IiwKICAgIkxhdGV4IiA6ICJYRnNnWEhKb2IxOTdjeTFrZlNoMEtTQTlJRnh5YUc5ZmN5aDBLU0JjYjNScGJXVnpJRnh5YUc5ZlpDQmNYUT09IiwKICAgIkxhdGV4SW1nQmFzZTY0IiA6ICJpVkJPUncwS0dnb0FBQUFOU1VoRVVnQUFBdEFBQUFCVEJBTUFBQUJFd2kzd0FBQUFNRkJNVkVYLy8vOEFBQUFBQUFBQUFBQUFBQUFBQUFBQUFBQUFBQUFBQUFBQUFBQUFBQUFBQUFBQUFBQUFBQUFBQUFBQUFBQXYzYUI3QUFBQUQzUlNUbE1BRUdhcnplL2R1ektKbVZRaVJIYXM1MUVnQUFBQUNYQklXWE1BQUE3RUFBQU94QUdWS3c0YkFBQVBiMGxFUVZSNEFjMWRYWWhqU1JXdWRLYTcwei9wYmdUSEgzUzdSUWJCbDI1aGwzbndKM0ZsWEJRaDdiS0N5c3B0ZlhBRmxZemlEb2hvTnpJeUlFajZiUmQ5U1BzNktHbFJGdDhTZFpkMWZlbVdWZnhobHpRc2lENWwxdWxrZHNiWk9aNnFlK3UvYmxLM2NwUE5mVWlxVHAwNjlkV3BjMCtkT3ZlbW01Q0pYcytkMnVKWEg3ZHAwNkhNRnBvODU3emM3empFMWE4NmlGTWd6UmFhWENkY2VjTWw3dUw1aG9zOGNkcHNvY2x6dW92ZzhCeUVyRVpmem5NVVgxbXpoY1lYdFJkZjdiOXV0c2JnclREcDJVTGoxa3dZdFFpSDdvNHJVSFUzVEpJNlcyaHluV256VHBxNDV1MjBsc25SWnd0Tm52TXN3K3RwNGhiZ0xLMXBVdlRaUXBQckxOOE9XMm55VnNFWmpxU3g1MEdmTFRSNXpFaklxSjJMb2xYb0RTelNoQW16aFNiUHljN0JmVTFjb2ZKTldaOVAyeWNsUzc2bDJVS1Q2OXcyNFVpVHR3QWc2M1BUOWgyemhVWXFJb2RTQmZSZ3VRMHFvVDdFcitRd3VDVml0dEJZOE1ZZ2xPQ2UzbnNmVkwvY2htTzllYksxMlVLVDYxd1h6ZUFPTk0wdndHNnV3NDBRTmg2YTBtdFhBQWJmL2ZPSVFkNmE1b2Job2tzQS8xT1FyTUVEcFRieDRsaG9YbzRndmg3Vm5lSEVVWHNOc0E4SEd0OGFhQ1plZ0w3V1BPSEtPR2d1UWY4SGYrOFUvdmhhSFc1M0pvd3p1L2lDNXBHeC95TEFuaXFtTWswblBRNmFTL0RGZ3hoNDRRTndlK1pzZWczdXFtb2xaQjEwWDlLZFptSnBERFRYNFN0eUluK1lyc09UQTZlWEZvempDbW1BYnNMckprTzZyUEZid3RITWdaYnFmUjYrTlQ2YVhDVTBUSVB0YVdFMGRTV0d5ZWM2dkNFc0hFM2xqdTRzdHAwUDU0emhwbGx0bVdkc1BZd21aTTUwNHBORUY0eG0wVXlNbGFLcHA4T0dLd2JNcDFpUkZrYmo4eXd3d3BMaDhzWnJEVVpUVTBOU2h1SGlGR0Y3VExxc0pqWW92eEZHSTZVK3ZaeDBNSnFpWVIwSXV3dFAwdm5NeXJVRVJpN0RDS01SWndXdVRndHRNSnJtQTlNRGx1SHkrQTg4QysrL012aTI3dnREVlhIQjNPck1NSnFRYmJnVkt0M3NOd3A0S0pveUhMZU5MYnQ3dXhEdG1PUEwrdHNlanA1Nm42eTZTNlY5NklPcElEZnJTT3E2Y3Q0dThoTXNubVA3QjZKckk3ZE02VWpnb1dqbTc1RVZQZm92d3c1cFdINWJ6T2tHQUU3MlVOU2RoVUlMdnI2eDJvUnZPRnN6RXJ1S0Z2R29JcTlUSVdoZGoxQUZQWE5oTlBCUU5MMDlRdHBhRXJLTFQ1WFgxQ3lraHZiZE1QZ1ZlUWtHSFkxcVZ2N0tqSEFGY2drVW00cGZtUHZwelpzM2F3RDRlZk5uY3RRRnlPbFIrR2pnZ1dnS05ITFNUSm9hTkc3alozSVdhcWtjc1ROWmUvaDJ1WlpvdUtXbkpGUkJHY3I3cGhRempDYWttRk5heVFONElKcGx0cUdySnQxZ3R0SCtyRnNUdlZqRHk4TlBDQzJJMzlNNnNTTWF0OWloMU1nTUtmUnNOTzI3YkVhQVF3V21OM29BRDBSejhpWWRWVEhwRWpOb3NtQnNrQWsyVlBBR0xlSUo0U2doT2I2V29NKzR5QVhqcU96ZzlTQ1pZOWxoTk1HQXIyTkxldWVyYWRjck5qT2wrQUFQUk5Pc3NpSGJ3a3ZIQmszSzdneHZFeEpMcjJrSllTWkRmbXdEV3o1bWFJZVNIRmpDUlQzVHV0cGhORnFLZVhqRUhnWGN0Tk11WFNJWDd3RThGRTEweWdZUkpwMFlOQ0hSTVI5ZCtaNFQ4MmtOQ2QzdzdIUVVkMEtWN0NuZHc0b29ia3ZyYVlmUjlLeW84OUFPMkRIMXVxcEpUQ28rd0FQUmxQbFRlMjdTaVVFVDB0cHhRT2tDdC96ZUVDYzlMOXB3WVY1M2lQRWcvZkEvbHovNXRaaFBybTdTRDBPOEkwTUUydG1oUWNMcUk2bDZIcHphM0lUNEFBOUVzOFJmSFZ5SlhiTXdhTkxlZFVDSmhJRnVHOTVYVVF4cGNjK0JXVFhsck9HUWwwcEN4UUdQbnBmTWpGSER5RVpUS1JEalR4WG8xZUFEUEJETkJaR0pick5nUXhnMFdYZGs4SEJ2NTVhQWlqNVd3S3VLd1p0ckwybEMxL0ZBNGZJdkZxNUZ3S05uSExXajlld1ppMHdid1V4WmF6MzhLbDdBQTlHczMrY1ltRWxMZ3lhTFlnazRCMDAyaVhNTVR2Wk1OaEJWTVJocWJDVk5pTW9kdlNoZFU0b0Y0RUZkMGRTckhVYm5vMmd2NElGb1RtNkplVktUYm5CUGdwR09RME0xZWRCdG1VNVJLcVlyWTFwRXhaMjZHTWV6Z1BMT1lsWnJhbVkybXJMSnV5anVGUExwQlR3UVRWZDZZalRwRWpjaWhEa25kYzVCNDYwbDFxVmlia2hTTWZ2eU9JdzI0bGd2TG0vb3R3ellNTWpZVUZrZFlUUUdTVG04UStNRlBCQk51eXFuMEw3ZFZaUmJObkxBeUlkajdIRDJtbW5SUWpIb3JrVkdhaDNrUGNCN2VuN2pwcE53NG1wcGZSeGhkQzZLOWdNZWlHYjdxcHdEcWtxcGxZVTdGaHdueWdZSTBoSEg3VUl4cWg0YWl0S0ZHTC9DQlpIdE42Zm1DS1BwSTVaYmZuTFR1ZnlBQjZMcENSTkZBSzNrNE15d2xHeEY5K1E5akxldkZuVVFQRzBudHdBaXFmTFpZQTlIOE1KYmgzNnZDNmRqVG0zZTlGcFVUZzZ1d3c5NElKcE1GbDNqdXNRMEtpcjZRRk9VVU15bTRsUXF3UWNXMGhYQnVPa1YxUnRMUUpBUnZpQmxMZmdCRDBTaitlaTdTdEJCNWl3ZmpkdWQyTmx3NzlWM0tLbVl0Z3kyMGM2a2RXZWN0MHo3bXZ2OHRqazBsWnlEb3YyQUI2THA3b241ejhHaEduV3NLUnRqeklNKy9FM09qYmV2c1JCQ01TMjVkOUZqekJudmt2RzdKcGJJbkZwRlJ2TlNadmlLQ2hsK3dBUFJLSEgwTnBxcll0TEx3bm81RWp4OWlBMEhiMS9qeUNjVVV3ZXhSTlRCZEhqM2pOL1NBWmxuTVZjWWpYRzBzcEZuSENwaDl3TWVpRWFlRE5HZzZRc1RWUTdTUGhuaTcwYkVaSG9BNGt3WjkrQ0tRUWNqbGdBM0RudEw1UU1NLzhhWS9UVGh3SGlHRnlsRmpjS0VEQngxUjFSRW9aU1dqbjcxRmNFakNwN0FBOUZjRUVxaEJvMG1MUnlDWEFJT1pWUHhBelh6SkNZVWd3NUdCQnJZdzNHUTUvS0dmdU44TmhJR2xIaXM4R0tpeWxoamJFVHRIeW84Y2JFUTRSMlZjcDFaM0o3QUE5R0k3QjB6YU5XazdleGRXd1lhdVBvaW54RWpGb3BSSGN3MktPZTFYMS9wZitMVW1wNkQ4Tksxd1VjeFdoVDNncEZyUmllNXkzcXRIY25PdU01YnNwYVVrSmg2WGJXNFBZRUhvaW54UTFkczBJcEoyL25vbHR6bDBLcmtFeGhkTWFxRHFTdlRiOEpUbCt2OVkydCtGdUVHbkQ4TU8rc3lTWUtyZXFodzRUNjh3NnFOWFVsRk96dVZOVjdLbEkvMkJCNktKbm1Ra2hnMG1uUlVqV0ZHRm5CbHMwQlF3aWNZaXRtVURnWXRTaXpIUmZnNTN1QXRFYlp3WFZqZlMzQ3ZRMTY4MDVYbmVOem9qaFMyRTc1Nis0ZVNpdHR1UjlhQ1NyN0FBOUUwcXd3Vk4yaENmaFI3NlJXaElvNWEzU3k2L1BhbHp6TjF4YlNsYmVGTnpoVmJxTFA4eDVMd0IxeXErVjJvTVlkY3F5dVBadXBRVmRod2dBNnRycXFxeGZ0ZVlRa3ErZ0lQUkhQQ1ZDRU1XcGkwL1JRYzcwNnVObElSMnJRVW96aVlocnpuaTNFOC9hS3FIS2M2THNhRG9ObnVpZlo5eGROam9pQzVUWXBxQW5aUnVuVFJMV1BCRjNnZ21pSUxlcmNWMExGSnQ2MW5mY3BtZ1J2QzNXUWFsbUxxOGlaV2p1eGRac29ZQmh5TW1INDk5c2Q0TXh3SnpwNWkzWVR3WkdaRFJUZ3ZYYnJvbHJIZ0N6d1F6U3FkK3B3eXE4UkwxeFVIR0NOR3Y4ekRLb3lQcThrMFRNVW84UWo2elNjVExsSmhEOHJ3cHVDRWxPOWlZcG00Mng0TEZ2ME54bHF5eUxVendVRElwdUxTRlhLR29qZndVRFROUFh6cFZURm9RbDVBTDcxa3VXaWNpOWdBZTlEdnhIT3dGSU82NURmOWllRENWQVR6L05admV5MUZiQ2RCT0M3U2htalUzMkNzQUl2OWwwVEVUL2thd2doRXI0d0ZiK0NoYU9idjZnYU51MHhVSlYyMmQybFljYk5JdGpJOEhYQlR0UlNERHFZZnUvTFZTSEFSTkpjekt1eWZXL1F6L1VLK0ttdmxDOGdxaS9LUkRkWjdzYUxiSEFKajJkYmNPQ05sL1BBR0hvb0czNC9XRFpxYXRPdjlhTndza3BEdkJXR3F0bUxRd1h3L3ZodGVnRUZIVEJaelVQOFdsZlFDSG50aWp6R3Y2aFpmMUZLNm5ERFhVZGJqNW9yckJLNTBHbDMwQmg2TXBuZFg5ZEFVMFdyMG1DTU13ekM2dXhzM2k5ZWViY1dnZ3ptcmZCelo1aUpWYkEwOXl2a3ZhVzk2UFljMTQ0cGZwTjdrVHZ4RXVDbGt4M2k4UTd2RlY1SGxEWHY2TFJjNURvYThnOTgzRGowYU9CVVZqTWJ4RzVZVGVkTUxsR2k4RDRyc3J5WmVranU4clpnMndNRmlmNHU4dHdaZkVuM3hEV3lnMXhjU1NvWFZ0QS9tZC9FWEVrbm1iMXZ6dWR6T1dmZENIWTRMditrZktOTHBHMkhTcGFzTi91VzJEM0FtTGhqTnZtNGNLTXoxcXl6Y0xONGcrNCtUd2wrZ2Y4cngyNHBCQjBOSUV6NEg4Q2hub3Q5byt2UktmZ0J3NDZ2VzlTSEd2YzhOdWFMNVhOMHh2QVA2RVQxbkt0ZWFtUjFYMmp5TFhzQ1pyR0EwMWgvTEs5VS9iNk5qWVRUNnB3ak90MFNyclpnNm5YTGhtZWlKWndVVEsxeGlpbFlmU3VydGNVMUVrSkhtYzd1YTJzbkwwZUFYZXU5RnZrQTZPVXZOSDNnNG10YWRqZ2FwTjlEcnJCRTNpeW9oNzNxNi82a0RWbWNmbG1MUXdmQ2pqT1JpcFg4OFRWVjlhRkQxS25xQVc0eUNjYzJXMGpRZkh4Y1ZpbEhjMUk0MFJxTlhOUVB3Y0RRcmNjREVBVjNYcklsVE54MWFzaFdETzBVYzNQRnV5dmZ2OTBHM1RLVXRMbUx2S2l2aGVhVVRrOWpua2hxREtIUlI3S2ticjZCbUtXUUFQZ2FhRitGeENlcUdXcEhrcmtodlNKcXRHUFRGc1UxS0psa3FqWHI1QXZVYm0veXlGdERSTUZ4S2NaWHFjT0FpWjZCbEFENE9tdXZpNzNXcy9ndnViYmdBTmgyVHRSV2pITTRWSWRlVHYvRzhPV1FWS0R2SzIyTGQySStzbHZaWW1YNVVsQU81SU1yQzZ2aDdZUmJnNDZEQnlQYlR2LzNkZTM3eUdqNzVkT3FaS0JraU1VTmJNUzRISTMvd1V1U25jeUZCTDJCa2M4d29tM1J6bTc4bFdrOFNseUlJZW1FNTNWL3BqT20xTE1ESFF2UGpDT0xyZTI0d3pzM0NWa3pYNFdEd3QybUoxeStPY0tYbzgwL1o4T3hrMzZnS0tNc1lXZzY1TnVWVDR5RmNRNXV5QUI4UHplb0hyMFg5Sno0V1Q5VEc1TndzYk1VMEhRNkdZTUN5eFNUT2ozS2wzS0lqNm1ONlp3SkdnUjlrQkVVck5FZkoxYmlkbFN6QUo0ckd2VmxZaW5FNUdGVDB2WGh5UFpZc2RVNDBKcmJpM0JPK2RyVkxTRzFEY2c1VlpXRlVVQ0xscEpZeUFaOGtHdmRtWVNuR0dVWXZEdzdZQkV2OHQzT3AwejJKZlVDRnBscEw2cW9zT0VQT1JNN1MyRkUwZlpIZEVmK25BWjhrbW5VZWVXbEtNaFdERHNiaFRFdEowTmJXRXhTYXBMaXl4bmExNTgvcDRXdFJEY2pMdzdhN0UrMTA0eEE3bXBRTitDVFI0R1p4WU9NMUZlTjJNR1Q3bkxyK3Y4Rm5iQWtHcFlKcjhSRHNGRkd2emF0cVcwdk5sS29OV0I3MjE1d04xclJxUnVBVFJPUGNMRERBMVJXRERrWlRUekt2Y2gwZXUxeHpINFQwcWEvQjRHR2E5bXZCZC9UL3I3S1FIckRNamZSSStoaXVXa2JnRTBSVGMrLzdobUxRd1p5NTVsRjY1a3Ivc1dkZExTYnRvU3VERHlPdC9NamdVR3NhOHZmbE4vVm5BRm8zMzBwRzRCTkVvN3k2cUlIWEZZTU9wcU0xNTFkcHAvNzFvZjBINDQrU0ZmakUwT0JtY2Q5ak92alUxb01yaUdVdDdYQzRuTzVVL0FmS0NueGlhUENwOUs0SDdMYWVCL1RvNGMvU1ZNTTlwVnRQdkk2dEVMTVdNd09mRkJvOGJKOTVnRjhlYkhsd2hiRXN1WlBaeVkvWXcyU0tYcG1CVHd4TlMva3pzUUxlZEFzOThWNmxPbTRqT1hXcXRHbVVad3ROcmpOZWNVWHlCYTg3TFZjY3NiRFpRcFB2QlAvVXNlVVZQbUxUcGtONUs5SDhIMFFiVHU1NVV1bStBQUFBQUVsRlRrU3VRbUNDIgp9Cg=="/>
    </extobj>
    <extobj name="334E55B0-647D-440b-865C-3EC943EB4CBC-7">
      <extobjdata type="334E55B0-647D-440b-865C-3EC943EB4CBC" data="ewogICAiSW1nU2V0dGluZ0pzb24iIDogIntcImRwaVwiOlwiNjAwXCIsXCJmb3JtYXRcIjpcIlBOR1wiLFwidHJhbnNwYXJlbnRcIjp0cnVlLFwiYXV0b1wiOnRydWV9IiwKICAgIkxhdGV4IiA6ICJYRnNnWEhKb2IxOTdjeTFrZlNoMElDc2dYR1JsYkhSaElIUXBJRDBnWlY1N0xXa2dTRjk3Y3kxa2ZTQmNaR1ZzZEdFZ2RIMGdYSEpvYjE5N2N5MWtmU2gwS1NCbFhudHBJRWhmZTNNdFpIMGdYR1JsYkhSaElIUjlJQ0FnWEYwPSIsCiAgICJMYXRleEltZ0Jhc2U2NCIgOiAiaVZCT1J3MEtHZ29BQUFBTlNVaEVVZ0FBQllnQUFBQmhCQU1BQUFDT2lGaHBBQUFBTUZCTVZFWC8vLzhBQUFBQUFBQUFBQUFBQUFBQUFBQUFBQUFBQUFBQUFBQUFBQUFBQUFBQUFBQUFBQUFBQUFBQUFBQUFBQUF2M2FCN0FBQUFEM1JTVGxNQUVHYXJ6ZS9kdXpLSm1WUWlSSGFzNTFFZ0FBQUFDWEJJV1hNQUFBN0VBQUFPeEFHVkt3NGJBQUFmdlVsRVFWUjRBZTFkZTR4a1dWbS9OZjJxN3E1K0RPd09ncmpWUmpacVFyWkhzOHNhQmF1QlhWYUpXQVBzcmhCMmN4dUhuVVZGYTREZFFhS2t5aGVFUktsT05DeFJZN1dQR0Z5QkdoOEJZMGlxSUE2dlJMc2pvTkZvcW8wb2FJdzF1Tk85dTdPUDQrK2NjNy96dVBmVWZWVFZyYTRaOXY1Ujl6eSs4NTN2ZlBjNzMvbSs3NXg3eS9PZXU2YWJBNFh1ZE5NM2NlcGVQUEVlbit0d1JBNThqYkdqNysrT2lPUTZhcjVhWmV6c1M2K2pBVTNkVUpiWnZYZmNjY2U1ZTlndVNOczhmTnNkZDd6bUFmL0pVY2c4eGZoMXVETUtqdU5yTzM1K0ZHcUNJVzgrdmpGZG56MFhxKytrZ2EwS0R1Tm5GeVd0SURPU0VGZC90L1FTNFBrbTlYQU4zSFBseCt5VDNjOUNGN1AxYTRBUjF4S0plK3d4Ulc3aEMyM0dudjExeWVJWGZ4azY5SHMrb3lxSFNLendHZkFWeHM0TTBmYTRtdVRKRDYrSE5XbWx5ZzZQYTNEWGE3OXQ5cmd4dEI1akZ5bTd6TmdUbEI3dXZpamFmK3B3bjVvWEtERzk5eno1NGJVYUdQaHkvWDQxL0hXVmVpNHhBZ2ZxN1ArTTFuM0dWRzVwWkJXNjhKUkFwcDdVcWpCVVZBZFRtY2lUSDE1ZGFBZzlsZnRYcDVJSDF4eFJQVXV3Nm9aZW5tZnM5R2pEbWJsaXQyOWVBOVp4bnZ6d0tsc1dRNHJQV2NjV1A0Yk9sRDV0Tm9WSnJMSmx4alpVWnFqRW9yWk5SUHMydXp3VW5razJ5cE1mWGtzdVRUUWVySFdVZk80K05nNUFOV2d6dU1OWWR6VE15K3oxRmdLZm5iZnlVNThaTXorOHp1RzZPZVk1WTkwenk1OUxqOElCQk5tMHJteVA3a1Via1ErUVZXTHNZQlRxSnQ5MjNQeFlzdzIwUFdQZG0vemdydGNlRjVpaEsydTJDQTR6NW9vbHRTY1lhd3lENWZqYWpKc2ZNN2JVYmhycjN2RU44bnJyZWMzUWxRVm14UzJHR21xVFBXTzBteGxkdFJ2WUpwRWNOejlnbnV3YmRGZXVxUWk2UWZoVUo1dUdya1NZK09sUmlZVW02Mm9jYzZPcmRvMXNJcWx4ODhPcld6ejFiZXNpbnlGOTBwdzIrWFFSWUMyOUlWZjBhWkgzRFhkNTlEQ3g1MEh6dkZYM3ZUZTZhdGZJWWxMTFArdW92TFRoS0V3cUdqYy92Q1k3MHE0ZGZJUmhpRW9pMnE1Zk91emFCVG5tYXVkelJKNGE5WGpEeE9pMndveFE4YWFsaGxJVGxSbXdmWitqeWJ5NU1lbW9keGFOblI4empHMnBudUFqZEZVbXIwUkZoNXZ5NmtMaFBYVkZ6MUJWbUh0aTVlRzdEOHhPeGhzbUJ1WTljOE5rUWliZ2pOTjlMTlJlYVk3VW5jNmRIMUMrK3FqS0pIeUVCY3NJZDQ4NlcrbE5ML01QMy90WHpqWWwzMWgzblJBNUZCYnFWNnBIWFkxNDNHRlI3M2xWbWhaZnhka3RjUjNwN25KSzFVMW5VdmR4eVZqSWRhbVZ5cDBmQlg2bTc0RDN1ZUpMZGpDMnpiTzVYVlh6VU1FNGVsbVVkRC8rblM1a3pXUWV1NXFOVkhicU1XL1dXTjY4Y1lkRlg4U084S3k2bkVaWWwvTEtYWWhuQnhpYVJkTThkN010YjM0VTJ1eUJ3RjFXeDE3ekZlSVp0dU1lNnRDbDFhUDM0Sm5pZ0dQWGdXTFpsQ1pIZlI1RjlSMXZpUms3b1dNT2l5Nnl4eG9kaWp5ZlBIa1RZNzkwOG1RZTQ3QndWcDYwc2pyVE1jeHpYV3FtY3VZSHptai9BR0krMGpndm5EelpaMCtjUEptdkZka2F4aE13V1JKT3oxenBlc1VLbCtLTmNCWFB0N1N4NUtyT29ld0V0T0lDTTU3NUhDZE9YeU91UklVcXptQmlYbENnYmhJbW9PY3RHdHMxTnM4V2t3SmFPZlBEdTRIZDd5SElwcnk1L0gyRWxiR2Z1R3B1ZzZrck5Rakp2czFkbVp1M2RyZGNFT011bTRkNHpUSGpOR0JUQ3pCUGtmUU4yZThsdm43RHpLWU9KaE1tN2cxK2JhTDJiUHhJY3VaSHllY1dJM2k4RzVDUmY1ajRScmUrakdkRGJHMWxnMWVmOE0yb2s5R2dOUEU5eU0zelBIeGc2TnROeGs3UzlhSlJUeE9YZkdFMjFkVTIzVVJPQ2hSOFl6d0dkM2x5enhtMjBFRDU4c083eE81RFgxaWF6c2d1SjNDVXBKcG9RZW5ScDB2NURRSDN3Z2QyeFQzeTA4L2Q1d2wxV2J2SVg2VXo5RzNGT0ZVMWF3YkhRZzBIWjVmLzhNSTlCN0w2bE54eTdxbmxjeUluQlN4SE5VVG5LdHNPbGRqWmZQbUJsMFQzMGQrS1d1SHlQMHB5d255NDZMdFFjVzBEMlV4SXlEbXNDQXZyM05nOXlYaUNDdnhWTCt0MHBHK2NUMWtiWUxySDQwUXJXc0VxMGdTRm5ZMjV3cS84VFVCMHNxa3NUdEduOS93akxqbkI1UnYyUDVYcGU4NzhtQWtpeEQ2NTB2bjdDR1ZsdWNoUjRqVUhQZHloVWdXSGpGcFlUMHpZbmlqOW5OQUxnWWhoVEZqZjlQYU8xcUJaUmx2ODgxb2dSZEE0Njd3bDlxZzJKQVpydnNpaXNmOFdsQVVlb0s0Wlowc2g0WTJZSHZQbGg5Y0xuS3dLR1hENW55YXVoUHlEenVodmtwQXRaUERSeGxvYnV3VWp1bHF1UVQzYTExRTNJQUlpcHNuQituWlo1VnJLbGxWRnFSTDE0RlhlK1VDY0VCQTlFQTBuWUFMeUtXTi9IZ0FSTGFOZ1BqR01tUjgvdkZxZ0Z2dTAzT1h1SXhURE03ck80aTNXRXg5TGZNUU81OWpHMnFHRk54RlZKZ0E4bU1oMUVHQW9CMnVjeUFKd0t5ajN2S3BabzBxVEU5U3NGMmgxaUpIVTlmbWJnQ0N1R1ZwQTRVWnRhNXFYYVNYWFJhRlVmdnpBeXRRUW5YV0lpTng5aEFWekF2TytkYVJJVUJMNWFTWkhsZXYydXlsUnJQTU9YUjNwS0h0QjhjSzU4SFZXclBSQXRTbTlMNGtVNXV1T1FqL2thZUlpUGFKS0lEMklzZTBMcEJONW9hd2VXa0JobysrcUlYbGVMZW1MRC9ueFk0YTBvRHBqbmZzYmgrRVpqVWZ4bE1HTWFMSVRyNmg1ZzVZaEloSkJDT3NxTFRSUjlIbVZWTTE1czBmeWh0NjBFNTJ0NjBXYS9TUTlRTlFWS09hTjBFYzJuT21oSXd0b2s5WUJpYU9mRkl2UGp4OXJ0TGIzS0dSUUc3Z3RrMzdBc1pEMWtBc0F5ODZ3clJ4Tk41UG1PQTlUR3RFc2dTS0V0VENrR2VvZ0oyVVI3RlN0ZTZHV3RZR01jeDVuVWlLeHdHYkRDaGhXaEFRb1QyQ0tMaGllcWVpMWI3c3k1WVJCNWNjUEdEclBTRDVzQm80SDNwdzVrQ1U1L1JaSTl4TisyN2FpVXVPZVFvam53MGg1NEh2YndJRWcxRVV6bTM4YW90clZ2WmlIZjRjTEUzdmVXckI4d3hTV21CZEpBWGZDQXFZN0hsdXFiUE9UYi9KYUsrUk13bnFhSHorOERxbXdWcUNBd2FIRzJBYnVRclRLbnJTTDEyaDF0SXQxTG9VUWcwT0cydU5OdzFoN2htT2xVZWVZc3FNOHZqRnFrTFl4VE1jOTdjYko1dXJkeU54TlFQVFhEM000NU1xc0ROZ3RwWkhteHc4c2M1ZGxMNVZBQWVmdUk4elR0S0hSTlczYmlvcjFQWVVRWS8wSVZoUnFGc2E2RnU2V0FQTzY5N2htV242SFJJKzFWTlBYcy9YRVh6OXdlSFlqZ1lybGx4MitDb2IvdWdBN1FhYlJITmxoZ1FuNHJnUXNJMVZUa0pxUWhKd083cDkzcWM1MXo0OGZFT0l6c2tjLzRGRGdJeXhzdUFnWlIxa3pyQkw3dG0wVjdTT0ZFSHY0a0lOOHd0UThqTlU2VWtaQWVkN0ZKaG8vOThLdm1ERHgrNDgrY2N0dkhUVUUyS0NmRS81ai8xdC9CKzNXTDVQT2E5TFpNV2tDTG9hV3VFSFloaW92VXFmVU91UjBjUE5paCtwYzkvejRBWE5pUy9SWXBCamttdlFSV3JFRXVZaE1XOVlPanpWa1cwWHhwQkhpUFJhYUcyR3NKMndMTHRyTG1FdXdOdXdpdHJvdDBZYkN4RWJNY0VWODE3SWZ3RW5vOEcraCt0aTZ0M0pJRm9ueUt0cUI1UWVsMkVDYmNqQmp3czNIa2wraTNnbGIyT21BUHR5bU9zYzlSMzU0NWFEbkpYSU5taUpSaUY4YUhFU21MakppVGJLTlR3R1NRU2pTQ0RHazVLclZQb3dWQzNyREFzZzVJMzBMZWJxT244bzBwaTY5VmlRb0VMcDZtWXc2TjFHWFJPT09za2lxTWloUklNVVRSQ25hdVNrZWtMV21lZzlveEpCMkxYTDNTSVNzVXNya3lZL1pnSDFsV3Bta2tieVUyOHFFMkNhTlM5NGp0cFZkalZ3YUlZYU1XdUdIS05aYXpsR1hFTm1MM0hBVjUxNTRCUmFLZlFJQUI1Nmd0T2QxemlPOUZLL0VhbUoreml0SjM1UkRYU0tUZUVrWXlTdFdzRUQzTUo1VVQvVWU0R3ZhRFBlOCtkZzRYNTc4T01IZEQxeHQybzVwQ3lPNXR5MUtjL2haVExTdElwMm1FV0pZWk5ZWDlpSVdHMkpzWEZ3bWRxM3ljUzdRQVZ6VFFvZnJmRm1UMFhvOTBpdm5Hcm9ra2dxMk9PZlVBSUl6a1UyYUdLSXZiMCs3amhFVW94ZTBRdVlhZjdOdjNVSTdRd0UvcTVReWVmTERrOTVDVVMwV2ZVNXNpZGdUa0ZENHJqdVAzbVdUVE1SbHZjOG0ybFlSakttRXVNT3MyUkd4MkhRY0pvSS9ZOEhmM2VyZisvSEVOa1grU1B0YkF1N0ZIOEk2OFkzUGlIVGhDeTNzT2dkL2U0Q1N6Y00vN1lvSy9sUDZWK3Y2RjFuUmthYklubHBLU2o1WHpTVjFScjNJN2YyaXZ5SEJqZC9uM2VvLzZIeDExb0JKbWF3YTlwQm9Fblk2dVBNYXdtVnlLazkrNEV6OExycStwQ0tYVGI2eS9ScHBFRWxWRWE4UXNMRHd5YXJNdjJ1QjZ1Y05aM3c4M09BNmJBeEVsVUtJQ3kvaGFBNEVpZ0ZZcGJFL3NKTzBGWVVQTTNiRVdQSUo2UHFodHlUZnNxNEdRK1NhY2o1SUt3TWRzNDI5ZGovb3ZVZTF3VjNxalNDNFpSeDIvQno3RWMrN1dkdFBMYURyUHhzWndnY1k4MDFqUEFLUW9jQTBIbTR6eUh5VHdoRzRseW9mNGxTZS9DalZyalM4RTc0MEtrREFJZ3kyVlRYbkJVVjRHL3BuMWtzdEZzUThGWlZESmVnRUZtKzhaakFqcFB0TjNNbENEQW9mQnk2NWV6MEE2eHFkTlRWUlowN3pubDdxbGZwcTBnL0VjSXJkeFY0cGFxdUg5NzZOLytNWGY5N3o3SjV6L0svQTlGdlovOG1ac0NQUmZNNWtDQzB0Rk55cUdMdnZiZllURDdNZlUzM2pVUGpEK3Q4N3FCaHY5ZitaOTBWMjFLV0NFZTR3NUJ1cXVVbWxZY1BZZXpoaFR1WEtEM2dGNy9HdmRCV0ZGWGE3ZjcvSzhjUlhoZkpjWnByeFZuVzJUTXN3Q0UvODlxT1BQZ285aGQ5SGYyY3dtbVFoeGpuUzlRcDlBR1lBMW5ueTVRZDNsS0tteFREbjRiSFZua2dFL3ZvOXY1QUl3d0grOXQvalAvUzZHc1JkZk9PVjdjTFhhM2QvMU1EK0s3VUhMeHBaa1Z6eGhhcnVpTmZQd3BWWjg5Z1MxVTIrRjgvcmp4QU93dTFQakc1ckZCd1FrQkZPNWNrUDc2WUxoNjl0YUFxTEx6dXltYjhhU0c4NzFvWFdDT0pUOVRDV2lHMFZhWjhveEo5amlLUHVRVDkwVmRzbzFyRzhzWElEMlN6TmNSNnlMOXhzVUs2R1FJa2x1WVNVc3E0a2ZTbTlTMk1Ka0MrRXNVU2REazlzWnhEVm8zQXFCMzYwZzgrNzdJVWlzVVJ1dG52a1JacHdnRGVLTGttSW9YSTJlSmhLcmNwQUVjVTZqdjEwOVBTVXBHOG1UdXlpUXhoVVVycHpoMWVGSFdrTFBBamg4emNUaXkrM2FtSXpFTjUxRG9EZzQyNHNZS3BLKytRRG1zQm9DNk0xVDNBTXlhbTgrSUVBbjJDR054dU9xYVFhZlJnb1BQWmkwbW5pNURpeFBHM05JOFZucURjSFZnVGR1bFN0N29YZnNNSUJaaVlLN0hrOTVkNnNhcTlLSVJzaVFRZEpmRmR2QWI3Z0dQRUNSamNUZjJiVklxQkZJY2NxaFpPdDZvd1pkV1NYMmpVVks2Z0VRYmVuVlhwSVR1WEZEeWtpb0E2cVRLZ05SZWd3Q1lqYWdkVXVHdEMxcW5rbVFSTmpMMmlEZzlXTlF6WU9yQURiNTJEV2RTTWtmOEFWZGZiNTEwcWVESm92ajBlSTk2U0hFTHRQVVlTcmphc0RpM050SytnKytZYUFWekRjdGlJNnVkVkFpTWhMYS8yb1N0TmJpa056S2lkK3dDM2RsVU9EWUd3UEhHVGFDcURic0dBZHRwVlZqMHlDRVBjQ2p3MjY0U28xZFdDRkJHNVF0YnIzQmtnd2lvM3pEUVIraWZFZ3VyaFdTVVNDL0pDM1BUa1hUaGsrZmhSVGxjOG5DT1d1dHhtZGhsRndXZEpUek9pSHpkbEJUZUxLZTJHTFBPcDBlRTBOTXl5bmN1TEhuR0lCMkpoaE5UTTU4c3YvZGZ0cjNpNEx0SUlJQUJ5MmxkbVVwK09GR0xwOVc3VEFacjd5dGh4WUFSZGRTR2I4Z1ZMc2lBUUR1Q0c2NGgrYkNSS2ozV2FGWmwvMk4rTFFYSUlkVktqY3pyWUtkOGVCMlhXKzBqaWJVWjFwZ3c3S0ZXLzV6WWRvSzFHdHh3UnNhQXdxMnRNcWYxaE81Y1NQdHRyTGcvd0ZYZzFSbmZMT3JWVzVKUEl3dEpJRDJScjY4MklDbm5naGhxbmVFQWk0WjBlWVhGaVpGUUVpeUF4MzBLNmlYSHNxbFFGQkZMUlFmZVB2M2ZJSTM3cUl1VXExcTdmVTMxS29YZjJQKzJLZzdDb3dnN1EyaERpSnczWmJ5dTN4NTlhUXVSWTl3S0RTNFhUQTF5T21ETTJwZlBpQjVYODdvQnZtQkYvWHNsK0ZDNzQ2TGdEbWRpME0vV1E5RVMvRWZXSWRqRjRseEM2czJoYXdDRWlmd1VOOW1xQ3J5WEZpQW8yOXJ6emlIejc0alZnUW1CSVBINzNMODFhcmIrd21BT3JxbmxwQStTR0hBMTJSSWZXQ0J6UkgyM3JvQW9QRDZZQVEwMG80UEtkeTRRZjAzRVl3YnNnZnVUVVpPQ0ZBY1pqMHZHeURJNVByVm11SGJXWFZJeE1yeEZEekpGbGdPZUYyWVIxWmlPc2F3d3ZJVVFqVE9pMzVxclpQMnk0N0toMmRaZVVaVkVLbXBNUHBNSVI0eWpqVjA5b3RjbVEzSFNNNEZJVDRRRUpIaE5oWERvZ0VjUHpHQ2pHNGVUcG80MnN0NzhLcTF4UkhIeW1Lc0lMU0tGWjhoOXVYQXNYRVFMQ0FYcWJPS3R3bEhPN1NiMUdIaFJnT1NBVHBHbW4vYWVOVW5SWnJqOGVKaDlYRU9yd0ZtU050S2ZqcXNxMVFZY1Z2MjRjeDhWdXNYQTJCaVg5WWgzQTdzZm82akJ3MHlIYkQvQXZ3MzFSeitJalprT1VNYlV4dHpwYWRJYnZUUWJONlNCTTNIWWIybkRqV2pLNm1qRk5Zcko4aUJxd04rZUVhdE5jNzc1Z0poRS9jWGJZVkt0TEhieXMwL1VXZ09NRHR4RHFxRUdQOHNQa0szL2IzZjh6WXoxdURtTDdNbmlGam1Ic2JRMUtvRDdwVXRXWVh1UG8wb1EzTVNvaW5qRk9tTkRRTmdUWklUNU9jVlNaL1dJaGR0aFV3OXNENUFaZTlrTU5RVWQ1bVcwMFFKOVphNkRta0lkeUU2U21DSHY4ZnMzd2EwNGFNOGJYOTRwQTBWbFZjUEN6RUxxZGpudmcvWlp5Q3pHMFJBOENZSnlpZDhiNm1ESkd3RUx0c0t5QlBIYjlGM0kvOE92N0djMENYRSt1b21oaHo1T2pjdWJ0KzhCT2Z6amo2WXdDdktxM0IvN1pKR1Z4WktkR0dTRmlJWFU2SDBzUlR4cW15SG9aWEdYcXpBNHFWdHFUQ052RmVDalVSNTlqQi9OcW1SNk0veHU3RTZtdElhcEhwWGpXY3BVd05KdytNOVVtNUw5cEF6VXdIM01QOW9GSElKamJOVElWVzdZdE5HYWM2ZWhpZWIyaGxSWGk2aExhdHdGTExzZHNNNVYzNDRvVFkxTGxWOWVTY1dFY1Y0aEhHN3hwVm5tVndwRWxyOEJldEtYeWJ0VXZ0eWtDRFdidTF6dDFiSmNSVHhxazJtVG5pU0I5Rm1MSXlBdzd5VnRBbUxNU0dYellRYTV3UTd4bWEzRmRQem9sMStEa29LV09PcU5KQW1vKzNBaUg5eTBRQk9LUzhCaXBMZWRldVRGaUl6UVZRSVZPYkhWUEdxWnFLZGd2YnFxc0l6cGJRUmtsNHg4NWxXNFZ4eHdseGo2a2RRS3locEMyY1dOV0dTeGgvdWp6UUQrM2xwK3RoZkZEenhsajdodGVRc1FmdHlzRGZVSzRIUjJJdWdBcnBXaUFzVThZcGtLTm1NVnl5WVQ5c1lOaFdXS0hJek9LRGQ5cFdpaXRCSWs2SU4vVlNvWGZJblZneGx0Tmh6SjZYL2p3eGtBN3RJRVg3emJla3JMWmxSUFI4ZThqZXRDdmp0ZFFxSjNDWkM2QkNYZzcyRkthTVU3Q3RWRUFDakxIZmdWYkVKeVlndVdRSUErTkZBOTRNTGhqRmRqSk9pSTF6aHVqbFFEWjBZZ1ZyZDJ5OHlLV1BSL1A1Wm9lNEk4aW1wNkNqNTlzb2FyR2xsamF2by9jTCtEQ2hPN3FSNGRJcHRpbmpsR2xiZ2U0eml1Ni91UFB3MWZzcUY1UDQ0b1dqVjJDdlQrbHdSQzAzREhEWVZoTHA2cTVSR2tyR0M3R0tHK3ZBaHhNckZQVkdDSEdHZUxUWU9xY0lYZ1ROdEJXMDlYekRoTlprTDkvcTMvMktOTVNXSHFtZDNZY3JzMDNBeGxsaFhsUWhwUDlOQUxqVG1XUE1HOTJsVVg5TVNkTzJxaGxDMEdJUDNsNDd2SmhNMVFmWWxWdlphZVBkRmd4d3gyZ0cyK3EweURhbExCdFZPaGtueEp0NlcxejVGZHhpaTJMVlc5OGFjL3A0Tk5vTWIwNFpIVTRtYWJneWVJUnFBVjFrUisrK3dONlNURU94emw1ZGZRd2ozaVhZc29yOGlCSS9ZSHZSbE5ZT21SelR4U25EdG9JaVV3U2ZZcjhQYzdhdG9qZzAwc2g5a1YzdGVwOS92R2VzUlFaakFMNUhNNk51aW5ZSVQ1d1FkN1FRNnhYUGlSVkIvMjRJY2Jac2JlaFFWYlorUm9lR3BsQ3VUSS9XT3F3bHRhdnJudmNseXlseGQ5WmlIL05LOWZjWnBwK2hoOUFFQm9PY0dRc3FISTFTOVk3ZGRIRUt0dFYrTUV3czBTUzBoWm80VDdHb2JBUTNKOEMxcWpDQXF6VnRXK0V2eDdZTWNIVFE1ZGxTbklERkNmR2VGdUs2V3Z5Y1dHRWFHUjBQa1d4cm80aFQvTG9oVUV5b2lSa21ydWhIZUVxNkk2M3RKREp1RUVwbkZoODZndERMYTk2YXdlamdhVkcrSjI4U3BrMXh2ZW5pbEdGYk5iVWRNQ01kcU0vSENaNFlWdkFYeEZDTTIzS1krSzBibGpYL2pxRlU3ek5YRlVBMEVTZkVjNHE1VUQ4WGc3Wk9ySkV2SjBRN2lpL1p0R2JCS2FYcjRsc2RSNjNoeXNBSFVjcXlJa2d1MVUzQmM1RlhrUCtVREhXcjFkU0NYb2ZSQkIyY0VTMHJ1d1lDcFVXbWkxTTF2UVJYbGJSNFBURzJncDhZY1FwT0xFS0o2N0gyRGEzTVJWcSswZEtrQ0svQkU1V01FMkt0WDVjMGdVNnNjeXh1b3FqT0JpZktobUxDMHJ3OUdQSzRhMkFIazZBaU1Mb1ZrTE1pVmNtTk91QTBnTTc1UU80ckJzZGdqQ210TFA3Ty9qUnZYRFFMUFo4ZTgxUnhDc3FOUEhvTTRqNGFjMFVJSHBZVUtoaHdwLy9JZzROTU9wTC9MNlVLMnFFWjdSUlhEd2JnNE1WeFFneDEwWkJOeXhxeEUydlpNTXhsaTR5L21DLzdxc2tOaDEyVm5yb0VoSWljdVQ1VGhNNUliN2REaS81QXNpdFMyaEZIRTJhamdJTkdiK2dHbUJvN1BEZHJMa2Q2S1p3cVRrRk9nL0hBQTFQTThIeXhGeC81Y3o0OXhpQzFHWWlWTll2dDcvcFZwQWV5R0x1N0h5ZkVDUGJzeXU3YU5OOTRBRWd3MThiYVZOb3BRbWk2QXN3WG9YNDRkTEdtcG5TNnhoT0Y2aWhEQURRclF1ZWtUZzcvRjJhRU11aWNoaWkwRmsybHpuZ1YxdFlEZm05dDhkL2dncHgzWlhLcU9JVVpkZmlNb0t2a2EyWmd4aDN3d24vZTRMK0RMOEJ0aVZyU3lDS3pFQmdRc2gyK0JNZ1RIY1ZwV1d6L3hncnhqWUZzTGh0NG5WalZYK3pZeURQa2pJZTZlV1U5UThOSmc3YnhTVmU1YUZ3eWRFOVo4bnJsRHhMSUtaTmRSaHBad05mMURNWTdxMUlFbHJWaUE0ejZVeWNlcDFEbTRiRnpDcmJWKzZUamRZa2RkZFhZY1N3cTZmMWNEb3NkdEl1aXpad2hYeWhWa1RwVXlrMmVGV09kRmkzc24xZ2hwcjlQMnd0bURHL3F4Rm94bjRMZFFjcmNyQnJIVjBqOXAydzVZVENFaVh0bmVKL1FQZnA3dkd1TS9YZ2pCU1V0c2lKOGsyTXQweUdIcXQwQnBwN1VjQUZPZkYrV3NFOFRwMkJiSFZUNE4zWlBLSnVkazFtRmxYSGw0MFR3SjVFTFhaSnhaVEthOTVTRmhqYUlOM2VwS1YrWHVDSFIxN2FYcnRLcFdDR0c1ZlpPZ0M3N2lvTURzUHJhM05Db002VVFNZVNQenZNK3hkNmVxZUdFZ2JFRVBqc2psb3FiRGRjTSs2YTQxUGU4bCtHMGg2NmpMaWNVclM4TGdpR3BHeUloZm5xV05WYmhLaVAwUGJvNS9aaW5pVk1kV0VjTGh4dmVkMVRaL1hvNDJFZm4xNXVEa29ySVdUL0NSSUIwQlR2Q205YjRTVCtMNW9qbVhDejg1V0hEd0I1Tnhndnhpbi80YjloNU1YV2pDeXNzdHZVbzZtd2xDK3pLdnVkOTZEYjJrOW5hVFJnYXJzd1RYdjBOWHVFcnpQenlOdmR3WUIvdVNHcGcxa2F1QTE0RmsvaThBRUdpS3hMaXgvekN2K2VkZ3JiKzl1cWJkRFZTVFcxRDRBTkpVOE1wMkZZdzN0azlqTDNLSkJkMkFyK0NoZW9ENXlMWDl3bm9PczNNaXJrU3dlczZiU0I3QVR2MCtmNWYzQlV2eE54c3VkZG52MmhpY0dDVmY4NWlBZzJSeHFxRHJ0Z3JobWc2d1Nad1pTNXpzODFuVnpiTWJsdjhxWkZkV0x3UWVXeG4xemswanFESVZ2WUhuUTFqQVVDRk9xVGlxb0RuYmNUVjU5cVpydW5obE5nK0xEemkzLzBSb2szZWJ4YmNDUDJGcHcyQ25BcFdXcmFWMTdORTJ2dXlmL1N4U0ZPN0lFR0lQWDZzNWFOMmt5aldCWnBTTm1ERzNBZGZ3OTcydzQyTWpTWU5EbGRteS9OZStQRGhqOXFVd2lqazErdmo2WUhwM0JVUWxpc0RNOUQwWmJ5VjI5aFBTekNGclc1YUg5NjBjQXJXMFpPS1JDdnhUdzl6YnV4WVplRU0xdS9Mb3N5MnJYQTY1NWt3YUVJK1NZZ1Rtc3Zxc3JIWXBXcHc3UUtWQnowYWZDTUtqMjNBTTZYeE5wMnVqSWV0akgwQ2NkNGhMYlptZGtKTnZCQSsyRUI1KzJ5ZGRoNEhrWVhXVzZMT3RxMnd6aGt1MktER1Z2bFloTGh2R3MwVyt1c3Uwek4zWmV6UmxiN2JPTWRsVjFHdVJ4RTIyNVdCV1htYVFKeDMrbXNSWitYeEZjTFlsTHJVUlVJeDZUTU9rTjBkMFZEKzM2WENnUm1yMHVrU1l4SGltcm5qbEs3ZmF4V3FGY2ZoOThkVjhoRnZrcXFXZjh1cG1GQ09FUVlPTkE5dmNnb3ZZOS9kb081WGd6aC8wcUFneEJ1aW1mamJvc1Z0aGFKaWJFS3J3cmpFcGo2SEVnY1dXMWNpL1JJTGRYMVVHc2RjOUlDS1ZmbC9aSWs2WkpPY0IvRm5TQjlXR0dZb2ZLeEs3SVFacUxkcmpqVlhKbDFxVWdFTGQxZmtaOWkyV1I1Skk2SnpVUlNXT1ZmbXRFN1BQTnBlN0taMHBHTm53ZEpneThnSmZ3MFh1bDBaOWJkQmxRU1ZRTWV5Z1dZRGxyQmlSSklhYUNmWXpBclJaQk5PMndyeHhkT0NqSmtFSXhPTzNiNEFGRWNvbWx1Szl1RGZnRlErTVRIN2xrU1FSSUF5ZlZzMkVmS2FCM0M3TWhWeVJTcFg0MGZZREtZN1Z0S0dWelQwUnp2V0lDdlFya0E4OW9uWE9tMHJ4RzgyQkNWenNXTUNDR2xpbnh0VC9RUFJpUDhjeTNCYlNkUXE4cTc1aE51VnFaR1Y0Q2VZcnJTck1jZU41OVZuTlR2aTlRRC9KOXBwdkp5MjFUenRaUGFUZ2d4dGRzQkhoZUQ1R1d4VnIrc1JIb05BRlVnUGFTcXUyNVRibGFrRkMrZHFRcEFCQjk2bDROWjVZSGoybTVwTjhXSmFUc0tyRVUwMDVRd3BMaDAxQkJIRnBLQTVqdUdjNTVBVkJ1TzVhRXI4L09USEcvd1huS0Q4ZXYvQmJzVk9kSXp0NExoSE0ybVBxaVR0QXBpTk1KNmJwdzFNTmZNaEd1VWkyWnJLS0RFL3F1TllJWW9CaHpvSkJ4NzQrUkFlWmY2YkszeUxic0VNT0s5TTNzbmFDMnlnTU91dnh6eGNtVVowWEUyNXg3SE0zaFN0czB2NjNKY3BWVi9ITlhFZFNYWDFZbHkzekgvYXE3RG1tM0RiVnQ0bVA5cmgvYVB4SCsrRHlLaEF6bTlpcDJjZ3M2M3pKbERiMnNFMGEvSktWdzBISmE4K3BnV3YwNVhCdVI3K1p1dEsvVW8zaWM0WnlIa0J4bUtGN1MrcWozcndSa3YyZ1FFTHoyeXdzMlVWVGtFR3RwVWxlZ0ZKS3pWMjErMVY5b1prQ2xmWjBhMzgrRnViUFdTZklaOVBDR3drbzg0SWNTTFI5c21JY0pyQnErNDR3VCt3Sys5K2lPRk1ZdUxWWjJlck9QNjJ4QjRQWXN2VW9qWTRzTEdaWktVUWpnbmZZVnNkdUxvc1BuTG40VjBmY2RXRXkyNjY4K2lIVUxaeTI5R09WVlZ5MlNrV3hKZ3o1WmlGY014ZEhUODZuQ1oyRXZIQmgveTczOXR3VnRtRmhhLzVaeStpNk12K1Q5a1ZleTQ3UllBVUptOGgycVFOeXNHMjZnNnFHN0c4SS84QWZrUXM2WnZYM1k4MVBZSnJDQkt1ek5NNWtidk0zam9BODRKYjN3MkFubUF4WHBUTnE3ZlZ5VnBRUzVNMlgvTGlXeHE4ZVAvdFRCcTRZV0Q2ZzF5TDltQkRZNWgreHRlbU0yQlpHa2NQcmJob3pUZzZzSEQwTGYvRXFycitNdGp1UDhoclZJc0RncU9yVHU4cEx5cXk0RjA2MnNnQ25nbDIwUlhLeklRaEEvRHlBTlpuUUhFdGdiWnpmSG1xNVQ2TTNKbW9UcHFhaDlISG9hQkpYYzFwWGVzbXhZRHg5YlBxakxjWHY1WE1OWU9aeXdNZFhRTm9QTWxDZnN2cmVBaThsckIwbm5CUVcvNFc4cHV0NFgrcGEyVnp6QlJlbmlQeWJ6WFVKZGNMa2MvdlRpc2IvaCtMUUo1ek9BRXZtZ0FBQUFCSlJVNUVya0pnZ2c9PSIKfQo="/>
    </extobj>
    <extobj name="334E55B0-647D-440b-865C-3EC943EB4CBC-8">
      <extobjdata type="334E55B0-647D-440b-865C-3EC943EB4CBC" data="ewogICAiSW1nU2V0dGluZ0pzb24iIDogIntcImRwaVwiOlwiNjAwXCIsXCJmb3JtYXRcIjpcIlBOR1wiLFwidHJhbnNwYXJlbnRcIjp0cnVlLFwiYXV0b1wiOmZhbHNlfSIsCiAgICJMYXRleCIgOiAiWEZzZ1hISm9iMTl6S0hRZ0t5QmNaR1ZzZEdFZ2RDQXBJRDBnVkhKZlpDaGNjbWh2WDN0ekxXUjlLSFFyWEdSbGJIUmhJSFFwS1NCY1hRPT0iLAogICAiTGF0ZXhJbWdCYXNlNjQiIDogImlWQk9SdzBLR2dvQUFBQU5TVWhFVWdBQUJEVUFBQUJUQkFNQUFBQjl2Q0dHQUFBQU1GQk1WRVgvLy84QUFBQUFBQUFBQUFBQUFBQUFBQUFBQUFBQUFBQUFBQUFBQUFBQUFBQUFBQUFBQUFBQUFBQUFBQUFBQUFBdjNhQjdBQUFBRDNSU1RsTUFFR2FyemUvZHV6S0ptVlFpUkhhczUxRWdBQUFBQ1hCSVdYTUFBQTdFQUFBT3hBR1ZLdzRiQUFBWWdrbEVRVlI0QWNWZFhXd3N5Vlh1c2EvL2Y1Y29DK0luWXdubElUeGdSMlMxRWdHTitibEVna2krUklrU29peGpIbmFEK05GY0FSdGVRR01CVWg0UTJFS0NSTW5ER0ltWHJBSnpKU0RLMjR3UXEwQVVhYTVFbHA4VmFJenlBand3RjdqMjNmL2lWSFZYMVRtblRuVjNqZHZPUExqclZKMzZ6dW12cStxY3FoN2JXWmI4MmZqVjVDN3pkbmg1Yjk2ZU45bnZGZ2o0eXNPYnZBR012ZmtSTEdVWmwybHJsVFQ4VkpWR1krM0xUeHFEYWhEbzVnbFl2eHczNkc4NVZPOCtiZWN5YlMyWEZ0Vkp1VUtEcmEzZWp6V0kxaERVTFJEUWVhMGhYMnZBUFAxNGwyaHhtVFJXQ1AyM0t4UlNtMXZmZWw1OS9Jc25ZcmVYcjZqam90SXRWelpPUU9EL2ltbzRwSlJSdk5uOUJlSUFsMGxqdVhCSDdaVXJKTGNPbFBuOG1qUUtWaFYxUEJtOCtRN05FeEQ0ZVBTL1FkWDFLc29vems3Wi9PTnlmZE9kMSt2cjF0Szhvejc5b2hrY1lob3plbHdMcEVwcDY3OGpuNzJxbmtGNzR3UUVGaGJWV1ZCM3JZcHlpamZVSVVIbk1ta3NFOWJVL2JMbU9kbzZIODZ5MzlXRFE1d3NhK3BnRHN5Z3k5U01QdUhIbTRGcVJVWHpCQVFHQjAxbjRPVVVaNFAvb3k1d21iYkdwYW1TbHY2NGZtWEw2cFZXK1VkNGJISWUwM3VuRXFLR1FrY1lGcVlxT2Vscm5JREEreTMxUDBIZHRTcXFLRjVXRndTZnk2UXhMclM2NHV5T2Q2aHNXY3dCMzZ2WXltWTdUaHJaRnNFNHVQcUxyMzdqcWFlZStrTW9Qdm5uYnp6MXZYLzMrOStDWXVwamFKNEFlNlB1K3U2bU03b3FpamNWblNGY2RwNlZGKzVFbm1CNXI3TFdwZHl2MXA5OFV0YmFWc2R5UTBydGhsSnZqUE1PcXpBZ0hoVjkxMzJ4TGxyekJBU1dqNXBKc1R4dUZjWFp6S3pkdmdPWGZVdFphVitOU2ZPN3JoNFNPVjNZRVVJSlFlMDJrUHd1cXNmVzd3VVlHeTZGR1NRUGRVNUErZzFYOVZoUWJ4R1ZWdWU2NTlBU3hRUjFpU1cvWENiK3hJU1dlb00yOWR3Y3BQWDFwYmJ3NkFucWZnTkJaVWU1TTdSRkdCc1BySHRMZnBqWXF2SnJRRUM1K2p5dGJYVk91aTByUmVSMFFhS1lvQzZ3b01MbFdpWVhXWHlHdFRvMVlITTdPNWU4SnFPb3k4bHpPd0RNUnBlN3RuSUp4b1lURmxrV1pwV2lWMDVBVkhIK2hvNTN6NENNa0wvem9Rb1VaeFMxeDhJWWwrdllQV1ZqZWtWVlpBTS9NSzZDRlpKaWlycWhrdmVaZ2MyK2g1aEFWdXJhdC8wUzR1cEtDNXlBVXVXNUdsZjUwdHhIL2txSWMxR2NVZFFSNDRITGtsMWUxMmRqZWtleHdjSTZyRmFmaHF5b24yV2RNb2JhQzFjVzNxTktSbTdzUTFycTFCZFkrdVFhWWdWT1FFeHYvdm9WdmhKamZ3WFkrU2pPS09xeXVrZWd1VXdhWlNFWTA2Y29ka3RkTmlxV0ZlaXpwb0tFZzZIT1VoZit3Sk1ObExKMEZGcUhGaEpEZVVCQVlPcmFGWHhsZ24yVlgvUUU5UGtvWnFqYmlwNGljVm13eTZ0V1dNNlN6U3BpNFFJYmp4d1E1RTBWekYyRzJxNEdFWEJ4MVFvNmFPemlGR25OaHhlc0h5MEhCRVExNTI3b28zR3NRYmF4dndMcWZCUXoxSmFpYXpPWEJidThxczJYQVJxMXVIcVcxWEE4NjNGUUZndXp4ZktKRTFvTmF0cCtud3hERWRsYlI0TW02Q1ZVQkFRSU90ZXJhdkhzZ2laZklmaDhGSFBVRGtzNHVCemE1VFV6dGc5bVVZdXIxeHNiZ3lDbzBGaVliU21XUllkMkttcjJqNTJDUHQ0NGQ5SktFTTljazFnSUNCQzFybE81emRuWXdmNEt5SFhHUmtneFI1Mnl6U0NYQmNPc3FzZVdmeGExbURhSWRSeHZLL1p0aFFBMWpEcWhwZEthL29WckpzY2IyWjNFTndDY0FBZmJXR0ZadlVXeFRpdFN1cmtvempqcURqUExaZXFUSUszeUNjeWlWdGlsanVOd2NFMTNLZ0Zxbnk5WG9hSFNtaFlhMHVSNEkxdnl3YVlVb1dnTUNLalRLVTNubEUzZ0psSzZMS0E0UUYxaHl4V1hLMjlpblFGa1BHb0ZDSFhHQm1RQU5HWUVxUHNvUXdoTTFLaFlRUGdUaGRPdW5iU1R1NENBR3NZVFZZWjhIalNSMGdVVTg1UU9GbmlhbFhPNThpNTJGSnRtTUFuUFMzdlZHUnRaaDZFRXFCTytQU3ExR1RhdW9NaXhUNUtaQ2QzV2gxMXBUVUFBYlc1QzRnRTI2eXAvSENNWm1JdmlBQlZHendsRzV6SnVFOHRUL3ZLRVI2MmdWeTNIWVNxVEhYeUF1c3gyMzRHWmlvb2xOQUpnSUtLUk1qbW82RXFiQXdKb2N3UFNGbjk1RWlSZjNNaGNGSWVvUFhhSXhHVnVsc3VEMUZoWUt4ZlZrY20vN2dDYk0zNW9zcWdTdDVyTThkYXVyK2dxbkhWdG9oYXZFeTBGQkVRMTUyMVlZL0cxOG5oalBvcURsQTRXNy92RVp5NjN2di91bGZpTjNxTFhVV29zck9jNHZGb2pneTZJc0xEdkpINWZRNEMxVWpoSjIzang0MTgyb0s4Ky8vaURKZWdCQWJsdUZXOGxpTHpwem8ya2RQcnRKYUU0U09teWZSWVRtTHphVjVlSys0YWR4N3VwWjhDYS9Yd0NLNUZ5blFYdk80NEFweml5bFZGaEJUd2hzUE1MNU5zYkRtWjQyVFhEL3B0SzlkU0hYWFZRd0FUNHhrcmV2R3BsYVFlRjE4V3VKUmdXMXBOWTExU0tJNmluTEtlamNtdW9mbmwzYzZCK0plWUZ4RUx2b1hjNzlrVlBEVlBEOGU5V3FnOWcrZUllUVZXTmZVdE9IMi9zYWMvd1ovM3FaRTFuZk92cVozYXpiNUw0aHRYZ0VBNFI0Rm9xZVhPYU5RcFQ5SWgyTUJzUFk1MVRLWTZnN3VBMERHeFIrUlV6WkRkVTlOZnQxdkRTL3I2WFhucnB6eURuaDh1WEhzVDhyakUySVBMOXUzNWdCd1lqZ3RwTC9RcE8xQ0hZQTZIRGprSnRDdWNyWFJneW5lZmc5VTRuYm9zUTRFeFU4dVkwYXhRR2FHbGYrQUtRQzRzcS9IenBpOUcrMVdPRFVoeEJYVmIweStaRTNpNEd4VEI2bUxEQzlzRFZ4eHZWWTJPenA5NnZYN2VoQkRHTWhaQW8zWXR5azlZd0ljY2JSZDhlRE82K3VyZWlmL2x2S3VVamhWNUFnSzZ2NXEzb1hldlM1K3dIeVJlSHFSd2JBc1hCOFVZR0w2M28yellpRDR2ZklKdEU5OU5MZkxzQXk5TTVkNVhLbFk2L1lwYXlJVTV6Qk5RaG1rM1VRS3EwcjlqOEFJQU5mZXd6Vkc4UGo3T3MxUzE1N1JrUW9LMVg4NmExNm42NmJMdFErY2FxZXZvSkZBdW9jSFJLZk1UeW10MUgzckd4bjZocVlZZVBtbE01TjBNZHE4WUdwSVlQUVgyQ1o3T0FPa1BMaWtOdi9jRy94VDVqcDhRTEhYSzhrYmV1NkVTNG82NTBvcUVUK2tlOGs1VURBcUNoQm0rMmU1MHJuMjNoUVFSSG1ZZGlBUlVDenhoRFkzbGZ2WjAzd1lBNXcwcStQTEc3Q1ZzMWl3NGpxMUhsK0NqUGdDQ00rUGR0QXVySU9tZHg5ZlhkMENueTBROWIvblJ4OUNwVUp2cmcvQ2hQcVNHbDREUFhBd1VFUUZNTjNqeEFaUW1pNndWUmdrZFVjYXcvRDhVQ0trd0tQVXZkQjhtUWdwL245ZER2MkdtUXdwU2xza0xVSXZvZ1ZEZ09WZzkwRnhqSDFyeU8vUFJvSDlwUHVXWGRhUXFkSXAvb1Vabk9iTzdwenZnenV3OVNOL2RBcnh0ajNJakxBUUdaM3JxYzV5cHgzakJFUlJuZzlvaUtrSHlSOXZrb0ZsRGhFUkRMU0Y1eUR3U1crY2hJZFZQRWVrZGVUZGhLY3EwWUd4TnJGWjdNb2Uwb29FNmtVeGU4VVljbmlqL1JYK2dRanplTzlzeTN6L0p0ZEVmOW9uWEVYSC9uUDUvOUtWc1RFSkJsZFhnamVJS0FUQlF4MWl2dHVMSG42MmhwSG9vRlZKZzFaeGdZeVVPM2FvTjdiMklsWHg2Z3ZiZXVGYUtXVjg1TEZZNGZXY1Noai9JUzZrNllRSEpMOVdUeGVFTXZGTEJldkc0Z05yOUtrUFJDWTUzTU9BR2dXWWMzQWhnSzJBU0V0Qk9pY1hyZGxFNmlPUGoyaGpacGp4R3NlU2ZEV25aY1ZNTGFHQW5YUTVZUkNsSExBdHRyK2RnQUFCTlNzbXpreDRhRXVzUGZNbGo4MUt0MHZMR2xOMitRWlQyU3dGcWY2Zm9XVG9BSktjZEZ0emh2RWk2cXd5YkFqVEZxRXQ0dGtWWXR6RUZ4K01ZS2NOREtiV3c0R1RZbmU2YkdzSlRQb0VMMmx3NExOa0xVOHNwNXFkenhpV01DRmprYnlDVFV4c1lHV0tUYmVIQnpUZC91Y2pRRmJma1dUa0NXMWVLTmt4TEkzZ1NzYTd1a1dVaStTSHZWMkJBcGxsSzYrTmlZK3QwdHVQY0dNMStJbkJxWWhPZXlwcXN0SHh0OUZ5b0E2cTJpazRTNlkvTVNCenhuWVY4NDN0ajZMUUJyOHcyQ013QVA3cUlRT0FFbUg3YUtjZDZzUnZUcVRRUmpveHQ3R0E1c0Rvb3pDZFZIamh6YXlmNHA2YWtRV1RmNmJtN252VS9sV1BoZDZOVGhWZlVja3Y3VjNaQXBRS0I5cmFnQm8zYmRrRkNYd3RsT29lcEtIZUY0dy9RZDhVRHZFTkZtamhPZzkxVHVwRG5PbTRPS0Zid0pXRFRKdWlFbFg0QnlUWXBGMUM3YndGa1pucExMUDNkaTlNRVJBQTNKTTNZaithMjN1aXI2dVNEc3dDUTVMaXFBRTRzdG9UWTJOc0EzdXo0UlZ5Q25wTWVDdmhXOVJPRUU2TVArR3J4NXJFakptNEFCUm5TazVDcy92STF4ZkVINnl4U0xxSFlzMlA1V3hzcW42SDZ0WG43bDFNaXhFTkxhNk9jK0FXejcxUnFsZ2hJcVpBT2s1N3lDM2hMY0V6djNvdG51SGQvQ0NTQmZ2SW56SmhyRWxkNEVIeHRTOG1VeTRHdFJMS0wyM096TVhiTXl1SFJvbllWNWExZDZXMVZjT1RWUzFBSlYvQjBNZWd2c2IzWHN1MVJVYnhQc001TlFtMW8zeE9NTmZYY1E4U09CRk40VXVCWk9nSTYvaDdxNy9zUjV5OXRMZm5vVGZHeEl5UmNBWFpOaUVkV3VFOVpQSzhNTVByTjFIUi82YlZWeFplRVdMNmhNMDRtbGlWTEhaNWl3OWhWcmlvanFUNWdjOGx3RkdJSnVQMFlBSU9JWHJ3eEl0UmFtdm9VUllETFlHcndGa0x6Q20rRDV4a1JPNlRCQU9zWDY5ZFVEREdIS1hSZmc4eVlyajlCaGVoZk5CUXJRY2ZtaXFZZEphUE5IcW9la1VzZlJDZ0h6cFNCWlJHMXFiRUJzVW1Qa25pdWltT2JxaXNMQXI3V01BSE1zODlEcXgzbXpHdEdyTjhIM0tiQzA3a2E3NVEzcEZNTTdJQUhWamdWcnpzcERIODkxU0w2dzdmVEtxRUY1RHRWRFVwbmplSVdBVmE0Z1dVUnQ2bnlqTFJ4dkdHOWgwQndpdDNIeHlMY3dBdlNwcU11RFNuakRhR0xabStCakF5MnRZaytvVEtjNEUxRTVBMWJ1K1c5bVFGb3FUeTNOQk1ueHhhakY3cURNY1VoYUhSNDh0R0oraUtnNzNqOW1JRTBjQ2NjYkJnSHNuMFdnVUFzaklJTmY4M1p2OVVwNGl3RDdhbThDMXEreHI5ZHZBQ05uVFY0cG5XSVoxVVgxQXJxUUlSTnp4K1N3dWdldlFRdnRnU0l4ZVNKRkxlK3pLWlU1RHRIamtWV2ZPcU1pYXRzZkk5Z2VjRTMvL2diTWMvVExLUWdLQmsyeGJxRktVNFFSN0ZvWUFUcURyY01iaCtReU1nRzdXV2NOMVBEU3ludFpPWjFpRVJYdTVjQkM2cXVWSVJOeld4T1lRVEo5T3JxNnpienV2Yy9HdUs3am56TEhZYVlkVy8yQkkxbEVGZC9EenZIOWpSNWFxcXhwYzRWQnMwc3FuQUJQeTdVd0F2UUx1anE4T2F4SUFaa0F4QWRJQzZhUFcxcFJOU21tVXl5aXdvQTV3N2hXeHBrWVBKdDdUdWN2NzE3K3hFTW5zVzlSZE94aDVYODVqYUJRNGZoOTI2SHYwbG9SZFNxTjE2bUtmdHhLYi9Ieks4d0ZkSE80VFR6ZStQdlBYUDBvYkZQOU1zb0lJQy9vU25qRGhsaVptNEFUeXoya0F1bEgvakMyejFFdExhWlRMS0xDNHJXSGdhME1tWmg3U2pDMW5NNUFmZnJaM3VVRDI2V3QzRTVmVjNXTGhYNDFlSHRsTzVRblNqQjhENnltVFh3aXFDTWF6ZkplaTkzbzJJaDhmd05tcFRkcFRlc3JEQnB5YTZidHMrcnhCOVFCL2g0Z0k0QzhvQ3ZoRFZ1aTVjQUVPSEtHVkNENXlpazZ2WWRxYWJGc2JNZ1VpNmpBelVNTWJPVzIzNXJBY0hHUCttbjFweER5aGk3SndEU1pXSmdIbjdLL2IxTG1PRmpQYjl4OGUrSkI3aGdzWlFMcXJIcHB4ZmNWSzBlUE4rQ3UzVjNhenZBYksrUHNhMCttS0pCU0FzZ0x1akxlTEdKd0ZVelExNWNUTzFIN1owRm5XNUZNc1Q3ZTJETzlNU3BFK0xHRjFGY3JqL3lZZ2ZYR3N0VHFtZlRDLzBtc1pYOTZESjNoMGVheGNGSVNFc3NjaDJGZ3g0Yi9jcitNT3ZSWksvWS90UXpySXlYQUFrREU1MGMxclNNVCtZOTZxSVVTUUk0M3luaXpWdmhWTXRGVGgwZ05Ic3hZaTV1eTIwWXptZUpNUklWNVkrRHNEeXNQZmYycFg5U0t2OHY2TmVmWGlsOVNBQUU2M3pOQW5YT0xGMTdMSEllZ2RGajBhTHZKS2FQMjFYR0luVjdUUm9zaTZZM1B2b3VHcC9NNUFuUHMyS2xTQXNqeFJobHZyajhyU0NiNkpDRWFGb3d2bHV4a2t5bUdzNGc4TkJCVVB6MXpMNjNjODlQcHlLOE5VNU9FdGJycXBMZ25XR1oyL2UzQjhhNlo5cXU0MGpmbnBWTEgvV293ZEtORVJ1MVdmbEdFR3habG1ERHVsVHBSMlBFend0YjM4c0FQNjhHNXJkTHJMQ0pBSDIrNGVWUEdtK3ZQQ3BLSkdWcW0vRmNBVHZtcWhwQ1NLYzc2QlFzRWRZbWRwQlN5VHQvM2NtdHc5NSt5ZGp1R1IxamtiUVVrMFNlMmJMN3lkS2FsTysvNHVxQlU2dmpFN2dEQmdaT2lLOHpnRUJYYUh3VFFjMVIwYkRMRCswNTlVQzJhRm92dENXUnozalFsUUdld3RYamoxc3BNMEY5UlBsS3ZHK1dqaXdnR1ZDZFRETisxRUZEOTBwMmJLbVI0L0hiaG5LakxzWFdqYS80U0V2NXJxNDRLclFJejZrSmZCNGY2WitSVDZ2aWlIYXJyZm9zcW9zSXpHVWNNSkZWMzBYa0U2VGhnQzRJK3ZNbFBMdWhTUVFnd3YrZDBuT09VODBac09VRTBRWDlGdWFQTXhGdERmNVBLZGJlRlpJcmh5RnhBUFMyeVJ3dGJ5QkRqTDk4MmRadGR2MnpBckxqUWxhL3U2Wi9tMDNmSkk0akEyZ1ZjTnZ4Z01qcjBSNm5qRUs3R1JuM2tjVVhVQlpMb1VBc0prcDREOHVLTUlrS09CemQvYUVwMi9jaXJDUUU2NDZySFc5NlovWlJOckpDb044dWY0c2l0NVF4RGk4a1V3N2NKek5pZ3FQc2swZEdUNDU1R2gvVDl0L1BzNUdWMU5kWTE1Z04vb3UwL2JEbS9EbkQvNHVCc21vOHFxdWlrVXNlemFmNEFObjJPbzArSno2QTNSVjBraERud3hNTG1ETWJHTzd0U3IrQjRBell1RDR6aUVqRk5DS2pQbTJRU2ZsbFNNZ0cvUW9tMDgvUGdMWHJ5Z05wMU1abGkyTVBxbU1KUU8zNStHZ09GM0lZVm9LUC92OGdDeWZtT2dNckhmMjRVaXg5VHN1NTA5Sk90K0VjQzVZNHZxQ2Y2VWYwMWRrdENYZkl4Qjd0VHY3ejZnMS80b2Qvc3d2M0F5NkpmLytFdi9SSHJDVEdMamZDMnpiSW14RFFsQUpTcWVmdUtOa28vK1I4NGFZc200SnhrN0wyRGZ3a0V3dXhOWHhPVzBpa1dVYnMyZFNvc0ZQSUlVc0dWeTczcys0N1VjOGcyVk1QbjUxQU4vcU15V2ZhMGVqUDducU5Qb1Bhd1dPNTQ5b3I2K2QzczZ6YnRNTjBsMU5OSUtBanRSV3Iwd1FiK2pLa2VKSndzMXV6YkY2ejdaRHBRQWtaMWVPdGd1M25ack9pd2FCY24rOVNFWFUyTWg2MmVldEQ2cThzVDZpNlYwaW1XVUdGNmtCWFZ5a005Z2dmcVkwcjlPRFlMaTU3K29EL2pROWYyVmgrNnZFRVFjWGRUcm5BY3JGNCtyNTZNVVQ4SmRaYkhIcVNWV0lTRGlZKzk4TUpQd3VlRkY1N3ZvaENXNDhCa1BhT0lmYnRjZEhBWWhmd2I3NEZyOGZiWkY0TFArNDJ0aUFtNnRuK25ncjgyQmFmVEpaOTBpak1CZFp1UlltWHpvcW4xdWU1SFAwOWRlSzhaRytoUEhHMlJZSmh0UGFOK2FVeTdjS25LOFF6ZTV2MzBDZWtsb1BiWmVrZjBteEQrR0srT0d0Q2UrY0w1M0FFeVFBbW96UnRDOE1XSWlTa1pqTmsvZEsrKzdQdElwVGtvRmxCWDdHUW9UQlF5Sk13Nk54RSsvL0tpSGgxb1NuVkxzeUlCb2RKeG9VOVFCUTZXcjA1QmordFd3SXI2eUdCQWFyeUh3VEFCQ2J4aGlLSWNNN0hFVXgraEw2bHFoT0tzemFKcUlVc3ZtcXoxditrclBJNEhaQlpacFpKckk0NXZrNFNreEZwalRVREpvUUdEVEdTTVVURUJDYnhoaUtJY003Rkd3cGJRa1ZjMVFqSHNhODhKY0NGRFhwRlBFdEpZQ0tzOTNOakdncVRPNnhweGZGbTl4bkZ2V0lZaGthK1c2elNLd3ZUeVZDWHdKcmdiTXdHcmthQmRVdFVJeFhEOGYwSnNGREljVXgrU2VpUDhudjdEYVBEQmJFQXVWcnFkTWgzSWp3Vjc0RXBxRTRXSjVGOGlScG82UExnOTA4UDh0YnkxWTljYkU1REFtK3Z2QzFFVEhYUkk3OVhqcFVZb3hrZE0ycFNWMjNhU1lQc1FhTStOdklpZnJ1MkNOVXZMVzAwODFtRnFsbFBxVXAxR09FRjlZUFRhT2tWYjhtc0ZKaUNCTjhGbTFFVHFUR2lFNG5XVzVWaDVHcnhvZ2x1Qjl4b0g1bzRXU1NBYXNxVkh1R2xhZFRmbm1GYW1TUzE3RUpEVzdUcmFrQ2crTlAzTk80L1RRNCtGQ0VqaHpRUFlVdFRFZW1vRWJZQmlpQTczcldQbWF1V0JGT0hndEdqUGFDMlIwV0Q3RUtBYkZ0WlN5V3JBSDd0dWRIVitNYnZ3aUlpQUZONDhnQ3ZGVEh3YnBvSSszVHB4anVtQ2xZTVhUYnB4MmU0Tlp2aTBCMTRDM0haYXFET2VBKzNSclg2RzZrTGJXekc3dEtOZGJ4c1JrTUtiQjNDbHFBbjdYSnptelJkYWJIUGtaUEY0QS83RXQzRnBsZjIvckI0WktqZnZOVmdZM1BicEJ0aWM1R3RzUjM5NVlaWGNzaWNnaWJlUXFhaUo1ZHVmQzJ2c2RNUEtzTkVXMW9MVlloTTNZb2Y1MDF2UEN6ZlppVjNJOGczVWJKdmM3RzhmNjFQS2xiZXhBVWRBR204WUlpOUhUV3l4dkREczJuak5oSjd3d2RUWU16WWkyL1Q5eHcraCtaLzRmNHhZeDBkaGpmc29BZDVwWXFzakFaZldkV0JPdkVjZExNSnpHdHpIbW82QU5ONHdSRkdPbWhqaTEvUkN4K2FyanRpWGg2d00yM1J5ODRYbHJaNzYwTE5INmlQY2tkNGJ2T2FHNVgzMFF1ZUdUU0g0YlhYMUFmMVdlcWgrb3pqb3NZMldnRVRlYkhkL2pacFlKbHREMytIR1Nnc3NjWER5anNyekxtNTU5WE4zTHovMGVWNEx5ODFKVUhlVEZhM2JYMkhON2J6bjd0VUhvYkQxek5VWnZUMUxRQ0p2RktUVXhLWVU1SVgralZXMVdhTGdaTmltanhPc2JCVC9MaUdoeTdWVVYrU1JleTNNYTNXMkJDVHlsbUp6ZExXYm9uNXQzZjQ3Rk1MSk0vYktnS3FGMG96RnBsQ2owWnJoYmNld1N1OExBbEo1cThUMUN0dTNtMkt0c3hqbTVaRmlvOGI3S0piV2JuV0x0UzBtUTZKanQxVlpFSkRLVzRwN0E3SnRUdWs1ais2TS9XcTVsOWV2OXRJQUI1RnZlNlNoMU5RZTNTcEw5WnpLQ1VqbXJSNjQwVnJEWDVwSjZEZVg2Z2FiN0Z4T0FkMW1tK0dVdnFtNnEyeTVTKzEvSS9xM1FNQU1YdkhkMXVlVVJXMHVKL2t4RXM3S2tnRHFLN2ZUNGwxOTRHdHAzandCRzdlM0cyeXhaSi9MYVV4dFZueURNUTJ0VlB0ZDQ5TG1iMVBqTFJEdzlWdTc4ZGFQVUJhUi9QOVZZRG0xeXdUYXRBQUFBQUJKUlU1RXJrSmdnZz09Igp9Cg=="/>
    </extobj>
    <extobj name="334E55B0-647D-440b-865C-3EC943EB4CBC-10">
      <extobjdata type="334E55B0-647D-440b-865C-3EC943EB4CBC" data="ewogICAiSW1nU2V0dGluZ0pzb24iIDogIntcImRwaVwiOlwiNjAwXCIsXCJmb3JtYXRcIjpcIlBOR1wiLFwidHJhbnNwYXJlbnRcIjp0cnVlLFwiYXV0b1wiOmZhbHNlfSIsCiAgICJMYXRleCIgOiAiWEZzZ1hHUmxiSFJoSUhRZ1hISnBaMmgwWVhKeWIzY2dNQ0JjWFE9PSIsCiAgICJMYXRleEltZ0Jhc2U2NCIgOiAiaVZCT1J3MEtHZ29BQUFBTlNVaEVVZ0FBQU9zQUFBQTlCQU1BQUFDK1E0UFVBQUFBTUZCTVZFWC8vLzhBQUFBQUFBQUFBQUFBQUFBQUFBQUFBQUFBQUFBQUFBQUFBQUFBQUFBQUFBQUFBQUFBQUFBQUFBQUFBQUF2M2FCN0FBQUFEM1JTVGxNQUVIYXIzZSs3aVZReVpzMGlSSm44ZFpNOUFBQUFDWEJJV1hNQUFBN0VBQUFPeEFHVkt3NGJBQUFGMVVsRVFWUllDYjFZUFd3alJSU2VUUzZKRStJa1FzcEI1MUJTYlFvNmtOYk5OU2NoaHhNRmlFTjdTQWdhSktla2diaEZGRWxEUVlGc1JJbEVydUVrcW5YQjFZNUVqYzZVU0NpR3V6amNFYmpITi84L3UydDduYnRzNFowMzcrZWJlZk4rWnMyWWZsNThMUjEvL0lXbXJ1cTlRdUk1Ly9hcUFDVk9kdlpSeW9ISC9hdkVYYnpvczlXRTQvYXVFcmJiQkZxOUJkaVQ1d1FiL2ZEaCtONnJnZkdreHlmV1Vyb0lHTStLWEcwVFlWYzNmWHZwa2FCZnVqSDA1NThWRlNWMGM0dTluTkZQbnNVQzMwYkptNTdJcFlqNzlKRHIxMUl2ZGlMYXoxbTlScFNibTNkaU5hV08wRlh3Mmc3dDZaRjVIeEp0R2VLU2cyMjVXY1pXU2VGTGd5M2hBODk0bTg0OCtqSkVSbmVWZWt4UEhFUHRjVzVuUkU4ZGdVc05GMnhlTG5tNWNwQTdYTGpqOGFXd0hPVWw2emlzb0dNNUEvclhFbUlFL2wvQjFOemtnVDVheHRiSkRhTnJkajNLK0RKUmMyNmNRREYxRHJSRi8xa3VHdEMrcGZob2syam96OHhOMVluK05Nb2plbVRHTENKM0VYeSs2eDJDbFN3ZGZWM0tXU1FUeUl6Rlhqa1lVUkRMWU9lQ3U5UXdHQnVodTZ3d0hMZHJxRU92eVEzY0ZYR1pxbW03VWg0S1FCb2FXSGpScm9IQkVYNmFwZ0Z0OUVvRzlWd3VHTUVETjNBYVhpZ2pzTjJFNGxXc1l0cmFKREY0YXBBUjdaZzVlTnhOekRiUlc0YkhXUFcwelM0Y2RXL283UWl3VGdZeEhJQ3JWejF0ajh0Q2tEdnl4S3hqaWVodlEwVGZnNmRjc1pqeXNYekdSMFprMm1DekxKU1J0bVROb0orYXhJMUdkQTZtZERyY1lCKzd6R213aTk2Wk9kSnJzTlkzTkdEUE5SSFR3NjFFTDJQdDg5UFQwNHdJdjZlZmFvbnA3M1hIZVo0MHdzU0gxUTMxWjNxMHhRWWV0MnJhQW1oVWNyZ2JubUhzZGl4WFZSYzNITTdkTjhzTTA5Z3d5Z2NOdWxQSVJFbHdkdnNDS0NsMkxFS2FCOXllMXF1ZXRveXRsR1F1a3FJSXRxYXFaTnZKcU9wcGl3Vm5Uc0RxOWVPZGg5M2kzQWNxb3J1T1k2dW5MUXh0MDIxdUwzdzRyQUFTRE81a1RzRzVUVEdCUkRZRkEwazBGSk5WZnVyRkgyNGFTSnJTRk41SFlvYkhsRWJCemp0NlBQczdwbmNMaERXUVpIR3FqMkdzcXdiTzJNREdybDhLVEJWUElTSjZlWTRHa2h5MUNQaFkzOTRBcTg5Z2pyVGxWckVGYmNIQ0Y0WVVKbmVWU0dvRHZXcTNWUmJnc0g4c25ob1Z3cUk0eWFQbENhQjNXNXEyMFRlL1Rud09pRzZGKy9WaFVhWDRVU2IycW9yRVZRc3NUVnNzY3Vwais1cTA1bGNwQ1lzcm8vbjhHUmxZTExDcFZ1Qy9qcWVDUWlEWUxzOFE3VkRHSkN5NmtvNG8xSEpWcEJsU2VPampLZXA2T2gzM2pVQVRydk5oMFlIZ2dhWVdTMHduaEM4N2VyYlNHOTc0STFUZy9kYmJMWXFTdTYvTWRFeG9CNTRLYlJYVDhPY25PUTYvWFp5WVdRRGlkdUh1S3hXZGlBczRjV2JrWnhtMDZaMjhHTkxDOGQybXVFczlzTG1LNk5KWHlUblRkcG5PaXB3RTJKNVpEV0FmTXdaMzZoazRveW5IcUZ4Z1ZYOFN1bE9rbE9uTElXYzJSQXpITm0zeDFiY2p0ZHp3bGpNei9TN282aDVJSDdqWGxxNzQvSXROOVBKMnJGeUU4TjRUcWd2RHdNSkVzbHU4V1g0RjN6V0tJTzV5SjV0YjY2WnB0NGcyS2RlVjZFWm40aUJLOVpVd0VJTmZnYVNlV1BqMDBNSWVtZ01kNkJobzcydnBHZDRiOUtSWUNyM09MbjhrWW5oZ1lkczZvcmhYK3R6Q3Vud1ZHOHZORG5Sb2hCeXZ3cmVFVCswZk5zaWZqbExRVlhMeGFXaGhFdDB1OFRIL3E4QW1obXlOcUN2SzFJWTVXbnhTeXdQdjZqeWVoS1o1cTQ1dFBhZmVJK3RTWkNrM2loUTlrc3lHUFJwZEpiTWRwVGZMYTltSm0wQWVzYUpua0NRN2ZKelFrTC80dDBSUHZQR1R5R2E0Z3BvOSs5T3crcUVTS2tKUHpUVlVuZGhXamE5bUhZRXJrZWpCaDdkRC9VbDByTHRtZ1ZETGZMSW5xdTdYMVpFT0hCOE5SQ3VxTzMyandGUTQxWm9RZi9mMW5uQzBPMUx4bUQ3QW9KYWFzc0diTUhkdmJNTlBTazc4alV6N0toQkRFNUlWb0V0NmNmVjAvQXBiSCtrajVrcFJpenJSbHhXKzVLRlRjLzVweXdOL0plRndzelFGQ0FmK2R1cTM1K3MwVHVtM3ZQYUVtWTJTZ2l4Vm9vUnU5Vmt0by9ldGlkcnI2WHUvVzVLUGZrblBjcGNUWHlLa0ZpWkhRcjFOZEFPMzJWRHRlZFByMy8wNHZ2ZVpRdmtmTDJqVXRyU1V1b1lBQUFBQVNVVk9SSzVDWUlJPSIKfQo="/>
    </extobj>
  </extobjs>
</s:customData>
</file>

<file path=customXml/itemProps1.xml><?xml version="1.0" encoding="utf-8"?>
<ds:datastoreItem xmlns:ds="http://schemas.openxmlformats.org/officeDocument/2006/customXml" ds:itemID="{E23DCD79-A7D2-45E0-A643-DA73A38F0E26}">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103</TotalTime>
  <Words>1718</Words>
  <Application>Microsoft Office PowerPoint</Application>
  <PresentationFormat>Widescreen</PresentationFormat>
  <Paragraphs>130</Paragraphs>
  <Slides>24</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等线</vt:lpstr>
      <vt:lpstr>楷体</vt:lpstr>
      <vt:lpstr>Proxima Nova</vt:lpstr>
      <vt:lpstr>Times New Roman Regular</vt:lpstr>
      <vt:lpstr>Arial</vt:lpstr>
      <vt:lpstr>Calibri</vt:lpstr>
      <vt:lpstr>Calibri Light</vt:lpstr>
      <vt:lpstr>Cambria Math</vt:lpstr>
      <vt:lpstr>Times New Roman</vt:lpstr>
      <vt:lpstr>Office Theme</vt:lpstr>
      <vt:lpstr>Measurement-induced Quantum Steering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Weak-Measurement-Induced Geometric Phases</vt:lpstr>
      <vt:lpstr>Geometric Phase</vt:lpstr>
      <vt:lpstr>The weak measurement-induced geometric phase can be defined as </vt:lpstr>
      <vt:lpstr>PowerPoint Presentation</vt:lpstr>
      <vt:lpstr>Ω=2π(1-cosθ),χ=-Ω/2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Measurement-induced Quantum Steering</dc:title>
  <dc:creator>jiangyiyang</dc:creator>
  <cp:lastModifiedBy>xinan</cp:lastModifiedBy>
  <cp:revision>10</cp:revision>
  <dcterms:created xsi:type="dcterms:W3CDTF">2022-02-10T08:37:44Z</dcterms:created>
  <dcterms:modified xsi:type="dcterms:W3CDTF">2022-02-10T11:52:16Z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1033-3.9.6.6441</vt:lpwstr>
  </property>
</Properties>
</file>